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4" r:id="rId2"/>
    <p:sldId id="512" r:id="rId3"/>
    <p:sldId id="672" r:id="rId4"/>
    <p:sldId id="666" r:id="rId5"/>
    <p:sldId id="550" r:id="rId6"/>
    <p:sldId id="668" r:id="rId7"/>
    <p:sldId id="658" r:id="rId8"/>
    <p:sldId id="667" r:id="rId9"/>
    <p:sldId id="557" r:id="rId10"/>
    <p:sldId id="674" r:id="rId11"/>
    <p:sldId id="680" r:id="rId12"/>
    <p:sldId id="678" r:id="rId13"/>
    <p:sldId id="679" r:id="rId14"/>
    <p:sldId id="561" r:id="rId15"/>
    <p:sldId id="671" r:id="rId16"/>
    <p:sldId id="663" r:id="rId17"/>
    <p:sldId id="579" r:id="rId18"/>
    <p:sldId id="257" r:id="rId19"/>
    <p:sldId id="258" r:id="rId20"/>
    <p:sldId id="682" r:id="rId2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8B2FF"/>
    <a:srgbClr val="C5F0FF"/>
    <a:srgbClr val="1E5269"/>
    <a:srgbClr val="1E527F"/>
    <a:srgbClr val="1C3253"/>
    <a:srgbClr val="FFEEEE"/>
    <a:srgbClr val="B1EBFF"/>
    <a:srgbClr val="77DBFF"/>
    <a:srgbClr val="FFD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92166" autoAdjust="0"/>
  </p:normalViewPr>
  <p:slideViewPr>
    <p:cSldViewPr snapToGrid="0" snapToObjects="1">
      <p:cViewPr varScale="1">
        <p:scale>
          <a:sx n="103" d="100"/>
          <a:sy n="103" d="100"/>
        </p:scale>
        <p:origin x="87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 b="0" i="0">
                <a:latin typeface="Source Sans Pro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 b="0" i="0">
                <a:latin typeface="Source Sans Pro Regular"/>
              </a:defRPr>
            </a:lvl1pPr>
          </a:lstStyle>
          <a:p>
            <a:fld id="{72166162-17D7-6D4C-A3BA-6F2DF484E260}" type="datetimeFigureOut">
              <a:rPr lang="en-US" smtClean="0"/>
              <a:pPr/>
              <a:t>2/16/21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 b="0" i="0">
                <a:latin typeface="Source Sans Pro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 b="0" i="0">
                <a:latin typeface="Source Sans Pro Regular"/>
              </a:defRPr>
            </a:lvl1pPr>
          </a:lstStyle>
          <a:p>
            <a:fld id="{193C1C83-8DD6-9846-8834-18F9F949CB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is,</a:t>
            </a:r>
            <a:r>
              <a:rPr lang="en-US" baseline="0" dirty="0"/>
              <a:t> most investors have no idea what they are really invested in from an ESG/values based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93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is,</a:t>
            </a:r>
            <a:r>
              <a:rPr lang="en-US" baseline="0" dirty="0"/>
              <a:t> most investors have no idea what they are really invested in from an ESG/values based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5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problem is,</a:t>
            </a:r>
            <a:r>
              <a:rPr lang="en-US" baseline="0" dirty="0"/>
              <a:t> most investors have no idea what they are really invested in from an ESG/values based perspective.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443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7925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0BF3-7732-4846-8C83-DAE9802EF7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60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which approach you use, you can apply it</a:t>
            </a:r>
            <a:r>
              <a:rPr lang="en-US" baseline="0" dirty="0"/>
              <a:t> through a biblical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95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which approach you use, you can apply it</a:t>
            </a:r>
            <a:r>
              <a:rPr lang="en-US" baseline="0" dirty="0"/>
              <a:t> through a biblical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86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matter which approach you use, you can apply it</a:t>
            </a:r>
            <a:r>
              <a:rPr lang="en-US" baseline="0" dirty="0"/>
              <a:t> through a biblical perspective.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29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3C1C83-8DD6-9846-8834-18F9F949CB4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5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43C2072-5F27-8E4F-928E-6E4F54B385CA}"/>
              </a:ext>
            </a:extLst>
          </p:cNvPr>
          <p:cNvSpPr/>
          <p:nvPr userDrawn="1"/>
        </p:nvSpPr>
        <p:spPr>
          <a:xfrm>
            <a:off x="3002939" y="0"/>
            <a:ext cx="122880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223917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6AFB61-ADAE-2D4C-B1A5-825CE391B98E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92A099D-674A-4034-AA3B-44F67BD3866B}"/>
              </a:ext>
            </a:extLst>
          </p:cNvPr>
          <p:cNvSpPr txBox="1">
            <a:spLocks/>
          </p:cNvSpPr>
          <p:nvPr userDrawn="1"/>
        </p:nvSpPr>
        <p:spPr>
          <a:xfrm>
            <a:off x="580132" y="6312296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034109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09447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410002" y="1684531"/>
            <a:ext cx="1686296" cy="1686296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9A64167-0072-4516-922C-DB9A07A59C74}"/>
              </a:ext>
            </a:extLst>
          </p:cNvPr>
          <p:cNvSpPr txBox="1">
            <a:spLocks/>
          </p:cNvSpPr>
          <p:nvPr userDrawn="1"/>
        </p:nvSpPr>
        <p:spPr>
          <a:xfrm>
            <a:off x="577959" y="6141945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27404" y="0"/>
            <a:ext cx="9164595" cy="31291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847304" y="3176699"/>
            <a:ext cx="951870" cy="951870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913474" y="3176699"/>
            <a:ext cx="951870" cy="951870"/>
          </a:xfrm>
          <a:prstGeom prst="ellipse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9FA64F-178C-43DD-B2C6-8990D6C07168}"/>
              </a:ext>
            </a:extLst>
          </p:cNvPr>
          <p:cNvSpPr txBox="1">
            <a:spLocks/>
          </p:cNvSpPr>
          <p:nvPr userDrawn="1"/>
        </p:nvSpPr>
        <p:spPr>
          <a:xfrm>
            <a:off x="577959" y="6141945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803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540101" y="-21266"/>
            <a:ext cx="7651897" cy="345099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1" y="3429732"/>
            <a:ext cx="7651897" cy="345099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3047622" y="0"/>
            <a:ext cx="149247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3529363-3178-BE4A-82D6-CBC60BD1818D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42EFE59-1074-40F9-9230-B9652BF363F8}"/>
              </a:ext>
            </a:extLst>
          </p:cNvPr>
          <p:cNvSpPr txBox="1">
            <a:spLocks/>
          </p:cNvSpPr>
          <p:nvPr userDrawn="1"/>
        </p:nvSpPr>
        <p:spPr>
          <a:xfrm>
            <a:off x="577959" y="628326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3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1682805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047622" y="0"/>
            <a:ext cx="32913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D9892-EFFD-A942-84D9-879C35A73E57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C7EE74E-8EE6-4414-B519-1F79BC360733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492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669956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357551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045145" y="1003184"/>
            <a:ext cx="2397211" cy="2644345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4020EF-383F-DC4C-BF1C-B0C7B916A65B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F80E409-AFF9-4266-A250-3289CC784582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31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055708" y="0"/>
            <a:ext cx="5136291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4A3A92-9526-704F-926F-5CB8F0DCA535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DCC0AB-4635-4BEB-9240-732C7F310662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7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501449" y="0"/>
            <a:ext cx="3690551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F977C2E-3B89-BC47-9055-BCA61337BF0A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0F4529-724A-47CF-AE8D-4811A5E029EC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04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89C669-FA1C-E744-BAAA-E8FDB8775164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9B9F56D-8016-4E39-9260-496A2745AD06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59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46619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1918502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101190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9181273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-46619" y="0"/>
            <a:ext cx="3080083" cy="4238368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163141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3"/>
          <p:cNvSpPr>
            <a:spLocks noGrp="1"/>
          </p:cNvSpPr>
          <p:nvPr>
            <p:ph type="title"/>
          </p:nvPr>
        </p:nvSpPr>
        <p:spPr>
          <a:xfrm>
            <a:off x="577959" y="1682805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5B217F-2776-984E-80EB-4E30F5A49478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39E7324-E458-4C9F-BC2C-48722C478DC0}"/>
              </a:ext>
            </a:extLst>
          </p:cNvPr>
          <p:cNvSpPr txBox="1">
            <a:spLocks/>
          </p:cNvSpPr>
          <p:nvPr userDrawn="1"/>
        </p:nvSpPr>
        <p:spPr>
          <a:xfrm>
            <a:off x="580132" y="6312296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0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904736" y="681908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760044" y="681908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04736" y="3523961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760044" y="3523961"/>
            <a:ext cx="3361037" cy="19624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8F2FCA-AB7C-47BB-B55F-7EF72622E477}"/>
              </a:ext>
            </a:extLst>
          </p:cNvPr>
          <p:cNvSpPr txBox="1">
            <a:spLocks/>
          </p:cNvSpPr>
          <p:nvPr userDrawn="1"/>
        </p:nvSpPr>
        <p:spPr>
          <a:xfrm>
            <a:off x="580132" y="6097607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Title 13"/>
          <p:cNvSpPr>
            <a:spLocks noGrp="1"/>
          </p:cNvSpPr>
          <p:nvPr>
            <p:ph type="title"/>
          </p:nvPr>
        </p:nvSpPr>
        <p:spPr>
          <a:xfrm>
            <a:off x="577959" y="1682805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5622A9F-FE4C-4676-8F70-EEE9844DC733}"/>
              </a:ext>
            </a:extLst>
          </p:cNvPr>
          <p:cNvSpPr txBox="1">
            <a:spLocks/>
          </p:cNvSpPr>
          <p:nvPr userDrawn="1"/>
        </p:nvSpPr>
        <p:spPr>
          <a:xfrm>
            <a:off x="577959" y="6089073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1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27405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EBC8C9D-2F6E-4672-AD20-3AC5CDEF35B3}"/>
              </a:ext>
            </a:extLst>
          </p:cNvPr>
          <p:cNvSpPr txBox="1">
            <a:spLocks/>
          </p:cNvSpPr>
          <p:nvPr userDrawn="1"/>
        </p:nvSpPr>
        <p:spPr>
          <a:xfrm>
            <a:off x="577959" y="6089073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32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0"/>
            <a:ext cx="9144377" cy="449785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DFEF811-8F91-4D42-AEA1-208CF127F7D9}"/>
              </a:ext>
            </a:extLst>
          </p:cNvPr>
          <p:cNvSpPr txBox="1">
            <a:spLocks/>
          </p:cNvSpPr>
          <p:nvPr userDrawn="1"/>
        </p:nvSpPr>
        <p:spPr>
          <a:xfrm>
            <a:off x="577959" y="6089073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64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1"/>
            <a:ext cx="9144377" cy="393404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E30145-33B1-A94B-BE80-F461999DF0BB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D4A2963-020D-47D9-9072-82924562F42E}"/>
              </a:ext>
            </a:extLst>
          </p:cNvPr>
          <p:cNvSpPr txBox="1">
            <a:spLocks/>
          </p:cNvSpPr>
          <p:nvPr userDrawn="1"/>
        </p:nvSpPr>
        <p:spPr>
          <a:xfrm>
            <a:off x="580132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083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1"/>
            <a:ext cx="9144377" cy="278572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326FF1-96EA-3248-97F2-9E00D882777C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9C5B064-5FE9-4B31-9238-CD2A8E5B1EFC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056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-24713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47622" y="2277537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7622" y="4579787"/>
            <a:ext cx="4181081" cy="230225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DD7D23-1BB0-1D4E-A336-8AEF3111C8A3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F311AF-C701-4925-BD61-1062D8051159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543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010919" y="-24714"/>
            <a:ext cx="4181081" cy="341668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8010919" y="3391967"/>
            <a:ext cx="4181081" cy="3466033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FE25925-3DB9-F94D-A43D-E7EECA6B1D4B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63F42F1-AF3E-4AC0-A520-749020D5DE5E}"/>
              </a:ext>
            </a:extLst>
          </p:cNvPr>
          <p:cNvSpPr txBox="1">
            <a:spLocks/>
          </p:cNvSpPr>
          <p:nvPr userDrawn="1"/>
        </p:nvSpPr>
        <p:spPr>
          <a:xfrm>
            <a:off x="577959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9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1723669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3" y="0"/>
            <a:ext cx="4292292" cy="34473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7339915" y="0"/>
            <a:ext cx="4852085" cy="3447339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047622" y="3447339"/>
            <a:ext cx="6034593" cy="341066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9082215" y="3447339"/>
            <a:ext cx="3109785" cy="341066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1115-B5EF-4953-98E7-D9281BB825A2}"/>
              </a:ext>
            </a:extLst>
          </p:cNvPr>
          <p:cNvSpPr txBox="1">
            <a:spLocks/>
          </p:cNvSpPr>
          <p:nvPr userDrawn="1"/>
        </p:nvSpPr>
        <p:spPr>
          <a:xfrm>
            <a:off x="577959" y="6089073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41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rgbClr val="FFFFFF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7959" y="608907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t>Slide </a:t>
            </a:r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pPr/>
              <a:t>‹#›</a:t>
            </a:fld>
            <a:endParaRPr lang="en-US" sz="1400" b="0" i="0" dirty="0">
              <a:solidFill>
                <a:srgbClr val="FFFFFF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249" y="1064634"/>
            <a:ext cx="10058401" cy="5627409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302844" y="1334529"/>
            <a:ext cx="6314302" cy="3941806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B6B305-AE37-4304-B573-EAAED5180329}"/>
              </a:ext>
            </a:extLst>
          </p:cNvPr>
          <p:cNvSpPr txBox="1">
            <a:spLocks/>
          </p:cNvSpPr>
          <p:nvPr userDrawn="1"/>
        </p:nvSpPr>
        <p:spPr>
          <a:xfrm>
            <a:off x="580132" y="6148148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80083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430934" y="608907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Slide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/>
              <a:t>‹#›</a:t>
            </a:fld>
            <a:endParaRPr lang="en-US" sz="1400" b="0" i="0" dirty="0">
              <a:latin typeface="Asap Condensed Regular"/>
              <a:ea typeface="Bebas Neue" charset="0"/>
              <a:cs typeface="Bebas Neue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514061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92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</p:spTree>
    <p:extLst>
      <p:ext uri="{BB962C8B-B14F-4D97-AF65-F5344CB8AC3E}">
        <p14:creationId xmlns:p14="http://schemas.microsoft.com/office/powerpoint/2010/main" val="15603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7228704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rgbClr val="FFFFFF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F95CEBC-67C7-4407-8183-60987080A4A8}"/>
              </a:ext>
            </a:extLst>
          </p:cNvPr>
          <p:cNvSpPr txBox="1"/>
          <p:nvPr userDrawn="1"/>
        </p:nvSpPr>
        <p:spPr>
          <a:xfrm>
            <a:off x="594585" y="6089073"/>
            <a:ext cx="785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chemeClr val="bg2"/>
                </a:solidFill>
                <a:latin typeface="Asap Condensed Regular"/>
                <a:ea typeface="Bebas Neue" charset="0"/>
                <a:cs typeface="Bebas Neue" charset="0"/>
              </a:rPr>
              <a:t>Slide </a:t>
            </a:r>
            <a:fld id="{1A290D8D-6BA0-418D-AFED-C65293F70DA0}" type="slidenum">
              <a:rPr lang="en-US" sz="1400" b="0" i="0" smtClean="0">
                <a:solidFill>
                  <a:schemeClr val="bg2"/>
                </a:solidFill>
                <a:latin typeface="Asap Condensed Regular"/>
                <a:ea typeface="Bebas Neue" charset="0"/>
                <a:cs typeface="Bebas Neue" charset="0"/>
              </a:rPr>
              <a:pPr/>
              <a:t>‹#›</a:t>
            </a:fld>
            <a:endParaRPr lang="en-US" sz="1400" b="0" i="0" dirty="0">
              <a:solidFill>
                <a:schemeClr val="bg2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0161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t>Slide </a:t>
            </a:r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9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025561" y="6158290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1A290D8D-6BA0-418D-AFED-C65293F70DA0}" type="slidenum">
              <a:rPr lang="en-US" sz="1400" b="0" i="0" smtClean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rgbClr val="FFFFFF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02673" y="6168550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FFFFFF"/>
                </a:solidFill>
                <a:latin typeface="Asap Condensed Regular"/>
                <a:ea typeface="Bebas Neue" charset="0"/>
                <a:cs typeface="Bebas Neue" charset="0"/>
              </a:rPr>
              <a:t>Slide  /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04011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3047622" y="0"/>
            <a:ext cx="9144377" cy="685800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EA9CDB3-77F5-FF43-B759-A12E517DD2EC}"/>
              </a:ext>
            </a:extLst>
          </p:cNvPr>
          <p:cNvSpPr txBox="1">
            <a:spLocks/>
          </p:cNvSpPr>
          <p:nvPr userDrawn="1"/>
        </p:nvSpPr>
        <p:spPr>
          <a:xfrm>
            <a:off x="580132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756BE7-6E6A-2543-AD02-5D886D253D96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90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30540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3494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953" y="834696"/>
            <a:ext cx="6347901" cy="581890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414054" y="1210962"/>
            <a:ext cx="5535827" cy="3311611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7E730C-FCF1-40AE-B15F-9AD0F6A7D7B4}"/>
              </a:ext>
            </a:extLst>
          </p:cNvPr>
          <p:cNvSpPr txBox="1">
            <a:spLocks/>
          </p:cNvSpPr>
          <p:nvPr userDrawn="1"/>
        </p:nvSpPr>
        <p:spPr>
          <a:xfrm>
            <a:off x="577959" y="6148148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093200" y="1713358"/>
            <a:ext cx="5010740" cy="3578723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028304" y="1639556"/>
            <a:ext cx="2804984" cy="3768810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85C0FFD-E305-40C0-A332-AA994F5BEF5B}"/>
              </a:ext>
            </a:extLst>
          </p:cNvPr>
          <p:cNvSpPr txBox="1">
            <a:spLocks/>
          </p:cNvSpPr>
          <p:nvPr userDrawn="1"/>
        </p:nvSpPr>
        <p:spPr>
          <a:xfrm>
            <a:off x="577959" y="6148148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6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376" y="1059237"/>
            <a:ext cx="2442714" cy="4286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033" y="1059237"/>
            <a:ext cx="2442714" cy="4286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4690" y="1059237"/>
            <a:ext cx="2442714" cy="4286895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4436078" y="1512441"/>
            <a:ext cx="1664838" cy="297917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759148" y="1512441"/>
            <a:ext cx="1664838" cy="297917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094575" y="1512441"/>
            <a:ext cx="1664838" cy="2979174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424B0D3-7BCC-4BCB-808A-A0C0A0DB0501}"/>
              </a:ext>
            </a:extLst>
          </p:cNvPr>
          <p:cNvSpPr txBox="1">
            <a:spLocks/>
          </p:cNvSpPr>
          <p:nvPr userDrawn="1"/>
        </p:nvSpPr>
        <p:spPr>
          <a:xfrm>
            <a:off x="577959" y="6141945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57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5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2" grpId="0" animBg="1"/>
          <p:bldP spid="13" grpId="0" animBg="1"/>
        </p:bldLst>
      </p:timing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2665" y="990435"/>
            <a:ext cx="4760159" cy="8353947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847905" y="1895501"/>
            <a:ext cx="3236105" cy="579040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21FA284-8360-47A3-A773-C795614531B9}"/>
              </a:ext>
            </a:extLst>
          </p:cNvPr>
          <p:cNvSpPr txBox="1">
            <a:spLocks/>
          </p:cNvSpPr>
          <p:nvPr userDrawn="1"/>
        </p:nvSpPr>
        <p:spPr>
          <a:xfrm>
            <a:off x="577959" y="6141945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22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3523961"/>
            <a:ext cx="2556163" cy="2170257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85800" y="6089073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848" y="580270"/>
            <a:ext cx="3577110" cy="6277730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906588" y="1265306"/>
            <a:ext cx="2444786" cy="4344662"/>
          </a:xfrm>
          <a:prstGeom prst="rect">
            <a:avLst/>
          </a:prstGeom>
          <a:pattFill prst="lgCheck">
            <a:fgClr>
              <a:schemeClr val="bg2">
                <a:lumMod val="90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 b="1" i="0" baseline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E0F81D5-1CA3-4909-9B15-DC0071A1D142}"/>
              </a:ext>
            </a:extLst>
          </p:cNvPr>
          <p:cNvSpPr txBox="1">
            <a:spLocks/>
          </p:cNvSpPr>
          <p:nvPr userDrawn="1"/>
        </p:nvSpPr>
        <p:spPr>
          <a:xfrm>
            <a:off x="577959" y="6141945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77959" y="642541"/>
            <a:ext cx="7120013" cy="771592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4800" b="0" i="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5800" y="1272518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0D957E-6088-1D49-8C4C-311422311618}"/>
              </a:ext>
            </a:extLst>
          </p:cNvPr>
          <p:cNvCxnSpPr/>
          <p:nvPr userDrawn="1"/>
        </p:nvCxnSpPr>
        <p:spPr>
          <a:xfrm>
            <a:off x="685800" y="6243079"/>
            <a:ext cx="4364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B273B4-368F-4C58-A6E5-337EF275537E}"/>
              </a:ext>
            </a:extLst>
          </p:cNvPr>
          <p:cNvSpPr txBox="1">
            <a:spLocks/>
          </p:cNvSpPr>
          <p:nvPr userDrawn="1"/>
        </p:nvSpPr>
        <p:spPr>
          <a:xfrm>
            <a:off x="580132" y="6243079"/>
            <a:ext cx="647753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b="0" i="0" dirty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t>Slide</a:t>
            </a:r>
            <a:r>
              <a:rPr lang="en-US" sz="1400" b="0" i="0" dirty="0">
                <a:latin typeface="Asap Condensed Regular"/>
                <a:ea typeface="Bebas Neue" charset="0"/>
                <a:cs typeface="Bebas Neue" charset="0"/>
              </a:rPr>
              <a:t> </a:t>
            </a:r>
            <a:fld id="{1A290D8D-6BA0-418D-AFED-C65293F70DA0}" type="slidenum">
              <a:rPr lang="en-US" sz="1400" b="0" i="0" smtClean="0">
                <a:solidFill>
                  <a:schemeClr val="tx1"/>
                </a:solidFill>
                <a:latin typeface="Asap Condensed Regular"/>
                <a:ea typeface="Bebas Neue" charset="0"/>
                <a:cs typeface="Bebas Neue" charset="0"/>
              </a:rPr>
              <a:pPr algn="l"/>
              <a:t>‹#›</a:t>
            </a:fld>
            <a:endParaRPr lang="en-US" sz="1400" b="0" i="0" dirty="0">
              <a:solidFill>
                <a:schemeClr val="tx1"/>
              </a:solidFill>
              <a:latin typeface="Asap Condensed Regular"/>
              <a:ea typeface="Bebas Neue" charset="0"/>
              <a:cs typeface="Bebas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32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54094" y="0"/>
            <a:ext cx="9137905" cy="6858000"/>
          </a:xfrm>
          <a:prstGeom prst="rect">
            <a:avLst/>
          </a:prstGeom>
          <a:solidFill>
            <a:schemeClr val="tx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Source Sans Pro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73" r:id="rId9"/>
    <p:sldLayoutId id="2147483670" r:id="rId10"/>
    <p:sldLayoutId id="2147483668" r:id="rId11"/>
    <p:sldLayoutId id="2147483674" r:id="rId12"/>
    <p:sldLayoutId id="2147483664" r:id="rId13"/>
    <p:sldLayoutId id="2147483658" r:id="rId14"/>
    <p:sldLayoutId id="2147483653" r:id="rId15"/>
    <p:sldLayoutId id="2147483659" r:id="rId16"/>
    <p:sldLayoutId id="2147483660" r:id="rId17"/>
    <p:sldLayoutId id="2147483666" r:id="rId18"/>
    <p:sldLayoutId id="2147483688" r:id="rId19"/>
    <p:sldLayoutId id="2147483667" r:id="rId20"/>
    <p:sldLayoutId id="2147483665" r:id="rId21"/>
    <p:sldLayoutId id="2147483669" r:id="rId22"/>
    <p:sldLayoutId id="2147483657" r:id="rId23"/>
    <p:sldLayoutId id="2147483671" r:id="rId24"/>
    <p:sldLayoutId id="2147483672" r:id="rId25"/>
    <p:sldLayoutId id="2147483662" r:id="rId26"/>
    <p:sldLayoutId id="2147483663" r:id="rId27"/>
    <p:sldLayoutId id="2147483661" r:id="rId28"/>
    <p:sldLayoutId id="2147483652" r:id="rId29"/>
    <p:sldLayoutId id="2147483675" r:id="rId30"/>
    <p:sldLayoutId id="2147483676" r:id="rId31"/>
    <p:sldLayoutId id="2147483654" r:id="rId32"/>
    <p:sldLayoutId id="2147483655" r:id="rId33"/>
    <p:sldLayoutId id="2147483656" r:id="rId34"/>
    <p:sldLayoutId id="2147483651" r:id="rId35"/>
    <p:sldLayoutId id="214748365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iola.edu/crowell/about/partnerships/biola-inspire-research-institute/white-papers#performance_attribution_sri" TargetMode="External"/><Relationship Id="rId5" Type="http://schemas.openxmlformats.org/officeDocument/2006/relationships/hyperlink" Target="https://sustaincase.com/oxford-university-corporate-sustainability-and-profitability-are-interrelated/" TargetMode="External"/><Relationship Id="rId10" Type="http://schemas.microsoft.com/office/2007/relationships/hdphoto" Target="../media/hdphoto3.wdp"/><Relationship Id="rId4" Type="http://schemas.openxmlformats.org/officeDocument/2006/relationships/hyperlink" Target="http://corporate1.morningstar.com/ResearchLibrary/article/779995/sustainable-investing-research-suggests-no-performance-penalty/" TargetMode="External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DC34F2F-9C88-6F41-8BD3-C2E89E1DD3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D9FA9C-7157-164B-A386-751480C75081}"/>
              </a:ext>
            </a:extLst>
          </p:cNvPr>
          <p:cNvSpPr/>
          <p:nvPr/>
        </p:nvSpPr>
        <p:spPr>
          <a:xfrm>
            <a:off x="0" y="8129"/>
            <a:ext cx="12192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Regula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753B50-F4EC-EF4A-B2E5-EB7B5C5B20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742" y="-277877"/>
            <a:ext cx="12245742" cy="7248013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95302" y="3300983"/>
            <a:ext cx="10477497" cy="19148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r>
              <a:rPr lang="en-US" sz="6000" b="0" dirty="0">
                <a:solidFill>
                  <a:schemeClr val="accent6"/>
                </a:solidFill>
                <a:latin typeface="Asap Condensed Regular"/>
              </a:rPr>
              <a:t>Biblically Responsible Investing </a:t>
            </a:r>
          </a:p>
          <a:p>
            <a:endParaRPr lang="en-US" sz="2800" b="0" dirty="0">
              <a:solidFill>
                <a:schemeClr val="accent6"/>
              </a:solidFill>
              <a:latin typeface="Asap Condensed Regular"/>
            </a:endParaRPr>
          </a:p>
          <a:p>
            <a:r>
              <a:rPr lang="en-US" b="0" dirty="0">
                <a:solidFill>
                  <a:srgbClr val="FFFFFF"/>
                </a:solidFill>
                <a:latin typeface="Asap Condensed Regular"/>
              </a:rPr>
              <a:t>Quality Portfolios Built On Values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7856" y="4394748"/>
            <a:ext cx="4907241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endParaRPr lang="en-US" sz="1400" b="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629522" y="5148041"/>
            <a:ext cx="842069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3">
            <a:extLst>
              <a:ext uri="{FF2B5EF4-FFF2-40B4-BE49-F238E27FC236}">
                <a16:creationId xmlns:a16="http://schemas.microsoft.com/office/drawing/2014/main" id="{06989955-AC35-164E-B13B-433D961A4518}"/>
              </a:ext>
            </a:extLst>
          </p:cNvPr>
          <p:cNvSpPr txBox="1">
            <a:spLocks/>
          </p:cNvSpPr>
          <p:nvPr/>
        </p:nvSpPr>
        <p:spPr>
          <a:xfrm>
            <a:off x="547856" y="5435213"/>
            <a:ext cx="6788363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endParaRPr lang="en-US" sz="1400" b="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0B73C14-19E4-254E-B9EE-7299B541537B}"/>
              </a:ext>
            </a:extLst>
          </p:cNvPr>
          <p:cNvSpPr txBox="1">
            <a:spLocks/>
          </p:cNvSpPr>
          <p:nvPr/>
        </p:nvSpPr>
        <p:spPr>
          <a:xfrm>
            <a:off x="530573" y="6188506"/>
            <a:ext cx="5565427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ts val="1150"/>
              </a:lnSpc>
            </a:pPr>
            <a:r>
              <a:rPr lang="en-US" sz="105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Copyright </a:t>
            </a:r>
            <a:r>
              <a:rPr lang="en-US" sz="1050" b="0" dirty="0">
                <a:solidFill>
                  <a:schemeClr val="bg2"/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rPr>
              <a:t>©</a:t>
            </a:r>
            <a:r>
              <a:rPr lang="en-US" sz="1050" b="0" dirty="0"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050" b="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99078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03" y="2132254"/>
            <a:ext cx="2807138" cy="2170257"/>
          </a:xfrm>
        </p:spPr>
        <p:txBody>
          <a:bodyPr/>
          <a:lstStyle/>
          <a:p>
            <a:pPr algn="ctr">
              <a:lnSpc>
                <a:spcPts val="4680"/>
              </a:lnSpc>
            </a:pPr>
            <a:r>
              <a:rPr lang="en-US" sz="4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SAP CONDENSED" panose="020F080603020206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What the media says about BRI</a:t>
            </a:r>
            <a:endParaRPr lang="en-US" sz="4200" spc="-150" dirty="0">
              <a:solidFill>
                <a:schemeClr val="tx1">
                  <a:lumMod val="75000"/>
                  <a:lumOff val="25000"/>
                </a:schemeClr>
              </a:solidFill>
              <a:latin typeface="ASAP CONDENSED" panose="020F0806030202060203" pitchFamily="34" charset="77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E41DF49-35C8-E84D-9EA3-00516F882155}"/>
              </a:ext>
            </a:extLst>
          </p:cNvPr>
          <p:cNvSpPr txBox="1">
            <a:spLocks/>
          </p:cNvSpPr>
          <p:nvPr/>
        </p:nvSpPr>
        <p:spPr>
          <a:xfrm>
            <a:off x="4174958" y="2331984"/>
            <a:ext cx="7864169" cy="2194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457200" lvl="0" indent="-45720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2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Arial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DC4156-2555-5F4A-9A56-5A795C24E7E1}"/>
              </a:ext>
            </a:extLst>
          </p:cNvPr>
          <p:cNvGrpSpPr/>
          <p:nvPr/>
        </p:nvGrpSpPr>
        <p:grpSpPr>
          <a:xfrm>
            <a:off x="4240271" y="390052"/>
            <a:ext cx="7244593" cy="5654660"/>
            <a:chOff x="4240271" y="509286"/>
            <a:chExt cx="7244593" cy="5654660"/>
          </a:xfrm>
        </p:grpSpPr>
        <p:sp>
          <p:nvSpPr>
            <p:cNvPr id="12" name="Content Placeholder 5">
              <a:extLst>
                <a:ext uri="{FF2B5EF4-FFF2-40B4-BE49-F238E27FC236}">
                  <a16:creationId xmlns:a16="http://schemas.microsoft.com/office/drawing/2014/main" id="{7DB4445E-9212-4B43-B7BB-CCD08CB6691C}"/>
                </a:ext>
              </a:extLst>
            </p:cNvPr>
            <p:cNvSpPr txBox="1">
              <a:spLocks/>
            </p:cNvSpPr>
            <p:nvPr/>
          </p:nvSpPr>
          <p:spPr>
            <a:xfrm>
              <a:off x="7047802" y="509286"/>
              <a:ext cx="4437062" cy="5654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</a:pPr>
              <a:endParaRPr lang="en-US" sz="29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“Perhaps it can even outperform the broader index or ESG [Environment, Social, Governance] portfolios. If so, it will attract lots of capital”</a:t>
              </a:r>
            </a:p>
            <a:p>
              <a:pPr algn="l">
                <a:lnSpc>
                  <a:spcPct val="120000"/>
                </a:lnSpc>
              </a:pPr>
              <a:r>
                <a:rPr lang="en-US" sz="17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-Bloomberg.com</a:t>
              </a:r>
              <a:endParaRPr lang="en-US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20000"/>
                </a:lnSpc>
              </a:pP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“As more clients care what companies are doing, investing based on Christian values gains traction.”</a:t>
              </a:r>
              <a:br>
                <a:rPr lang="en-US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</a:br>
              <a:r>
                <a:rPr lang="en-US" sz="17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-The Wall Street Journal</a:t>
              </a:r>
            </a:p>
            <a:p>
              <a:pPr algn="l">
                <a:lnSpc>
                  <a:spcPct val="120000"/>
                </a:lnSpc>
              </a:pP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“Biblically responsible investing (BRI) is a space with enormous potential.”</a:t>
              </a:r>
            </a:p>
            <a:p>
              <a:pPr algn="l">
                <a:lnSpc>
                  <a:spcPct val="120000"/>
                </a:lnSpc>
              </a:pPr>
              <a:r>
                <a:rPr lang="en-US" sz="17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-The Wall Street Journal</a:t>
              </a:r>
            </a:p>
            <a:p>
              <a:pPr algn="l">
                <a:lnSpc>
                  <a:spcPct val="120000"/>
                </a:lnSpc>
              </a:pPr>
              <a:endPara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“Christians control $6.7 trillion of assets in</a:t>
              </a: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the U.S., not counting their primary</a:t>
              </a: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residence, and they are increasingly looking</a:t>
              </a: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for an investment approach that supports</a:t>
              </a:r>
            </a:p>
            <a:p>
              <a:pPr algn="l">
                <a:lnSpc>
                  <a:spcPct val="120000"/>
                </a:lnSpc>
              </a:pPr>
              <a:r>
                <a:rPr lang="en-US" sz="2900" i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their point of view.”</a:t>
              </a:r>
            </a:p>
            <a:p>
              <a:pPr algn="l">
                <a:lnSpc>
                  <a:spcPct val="120000"/>
                </a:lnSpc>
              </a:pPr>
              <a:r>
                <a:rPr lang="en-US" sz="1900" b="1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Source Sans Pro" panose="020B0503030403020204" pitchFamily="34" charset="0"/>
                  <a:ea typeface="Source Sans Pro" panose="020B0503030403020204" pitchFamily="34" charset="0"/>
                  <a:cs typeface="Open Sans" panose="020B0606030504020204" pitchFamily="34" charset="0"/>
                </a:rPr>
                <a:t>-The Wall Street Journal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38B807E-39B8-1C41-A3C1-038976C01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0271" y="3336616"/>
              <a:ext cx="2468761" cy="8382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2CE59A8-CDE0-4CC9-8D6F-3BCD39946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154" y="694053"/>
            <a:ext cx="2298996" cy="15266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063F48-4968-42BE-A6A3-F4B879311F6B}"/>
              </a:ext>
            </a:extLst>
          </p:cNvPr>
          <p:cNvSpPr txBox="1"/>
          <p:nvPr/>
        </p:nvSpPr>
        <p:spPr>
          <a:xfrm>
            <a:off x="3557114" y="6099232"/>
            <a:ext cx="51017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Regular"/>
              </a:rPr>
              <a:t>Source:</a:t>
            </a:r>
          </a:p>
          <a:p>
            <a:r>
              <a:rPr lang="en-US" sz="1000" dirty="0">
                <a:latin typeface="Source Sans Pro Regular"/>
              </a:rPr>
              <a:t>Bloomberg: Thou Shalt Not Buy Biblically Responsible ETFs (2017)</a:t>
            </a:r>
          </a:p>
          <a:p>
            <a:r>
              <a:rPr lang="en-US" sz="1000" dirty="0">
                <a:latin typeface="Source Sans Pro Regular"/>
              </a:rPr>
              <a:t>Wall Street Journal: Biblically Responsible Investing: A Lucrative Niche for Advisers (2017)</a:t>
            </a:r>
          </a:p>
        </p:txBody>
      </p:sp>
    </p:spTree>
    <p:extLst>
      <p:ext uri="{BB962C8B-B14F-4D97-AF65-F5344CB8AC3E}">
        <p14:creationId xmlns:p14="http://schemas.microsoft.com/office/powerpoint/2010/main" val="28302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BF27BC-D9CA-4D3C-89BE-827AF307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018891" y="560626"/>
            <a:ext cx="9229429" cy="5540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2245770"/>
            <a:ext cx="2733368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Different</a:t>
            </a:r>
            <a:b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investment</a:t>
            </a:r>
            <a:b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approaches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A8556-2218-4602-86ED-7E1BCD8601FD}"/>
              </a:ext>
            </a:extLst>
          </p:cNvPr>
          <p:cNvSpPr txBox="1"/>
          <p:nvPr/>
        </p:nvSpPr>
        <p:spPr>
          <a:xfrm>
            <a:off x="3557114" y="6099232"/>
            <a:ext cx="510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Regular"/>
              </a:rPr>
              <a:t>Source: Northern Trust: ESG Investing Why It’s Relevant and How to Implement (2017)</a:t>
            </a:r>
          </a:p>
          <a:p>
            <a:r>
              <a:rPr lang="en-US" sz="1000" dirty="0">
                <a:latin typeface="Source Sans Pro Regular"/>
              </a:rPr>
              <a:t>(ESG) : Environment, Social, Governance.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84D17-6DF1-41EC-9F3E-39B94240E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050" b="49859"/>
          <a:stretch/>
        </p:blipFill>
        <p:spPr>
          <a:xfrm>
            <a:off x="3029946" y="523372"/>
            <a:ext cx="3133429" cy="277809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A418A02F-E66A-4C50-9253-F86C34DC48D3}"/>
              </a:ext>
            </a:extLst>
          </p:cNvPr>
          <p:cNvGrpSpPr/>
          <p:nvPr/>
        </p:nvGrpSpPr>
        <p:grpSpPr>
          <a:xfrm>
            <a:off x="3018891" y="523373"/>
            <a:ext cx="9229429" cy="5540543"/>
            <a:chOff x="3018891" y="523373"/>
            <a:chExt cx="9229429" cy="55405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4F0A9AC-F4FE-43CC-9901-64D154E5E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18891" y="523373"/>
              <a:ext cx="9229429" cy="554054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9EE878-2854-4312-A1EB-4B0328876A38}"/>
                </a:ext>
              </a:extLst>
            </p:cNvPr>
            <p:cNvSpPr/>
            <p:nvPr/>
          </p:nvSpPr>
          <p:spPr>
            <a:xfrm>
              <a:off x="11382375" y="952500"/>
              <a:ext cx="123825" cy="190500"/>
            </a:xfrm>
            <a:prstGeom prst="rect">
              <a:avLst/>
            </a:prstGeom>
            <a:solidFill>
              <a:srgbClr val="007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979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BF27BC-D9CA-4D3C-89BE-827AF30718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3018891" y="560626"/>
            <a:ext cx="9229429" cy="5540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A8556-2218-4602-86ED-7E1BCD8601FD}"/>
              </a:ext>
            </a:extLst>
          </p:cNvPr>
          <p:cNvSpPr txBox="1"/>
          <p:nvPr/>
        </p:nvSpPr>
        <p:spPr>
          <a:xfrm>
            <a:off x="3557114" y="6099232"/>
            <a:ext cx="510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Regular"/>
              </a:rPr>
              <a:t>Source: Northern Trust: ESG Investing Why It’s Relevant and How to Implement (2017)</a:t>
            </a:r>
          </a:p>
          <a:p>
            <a:r>
              <a:rPr lang="en-US" sz="1000" dirty="0">
                <a:latin typeface="Source Sans Pro Regular"/>
              </a:rPr>
              <a:t>(ESG) : Environment, Social, Governance.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084D17-6DF1-41EC-9F3E-39B94240E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050" b="49859"/>
          <a:stretch/>
        </p:blipFill>
        <p:spPr>
          <a:xfrm>
            <a:off x="3029946" y="523372"/>
            <a:ext cx="3133429" cy="27780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5A5E8C-7C95-4E40-8BDB-9600D6B2D2A3}"/>
              </a:ext>
            </a:extLst>
          </p:cNvPr>
          <p:cNvSpPr txBox="1">
            <a:spLocks/>
          </p:cNvSpPr>
          <p:nvPr/>
        </p:nvSpPr>
        <p:spPr>
          <a:xfrm>
            <a:off x="228799" y="1770788"/>
            <a:ext cx="2556163" cy="2170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pPr algn="ctr">
              <a:lnSpc>
                <a:spcPct val="100000"/>
              </a:lnSpc>
            </a:pPr>
            <a:br>
              <a:rPr 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br>
              <a:rPr 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 started</a:t>
            </a:r>
            <a:br>
              <a:rPr lang="en-US" sz="66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itchFamily="34" charset="0"/>
              </a:rPr>
            </a:br>
            <a:endParaRPr lang="en-US" sz="40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5CB6B089-FBBD-4D7E-9753-FD3BBAE039F3}"/>
              </a:ext>
            </a:extLst>
          </p:cNvPr>
          <p:cNvSpPr txBox="1">
            <a:spLocks/>
          </p:cNvSpPr>
          <p:nvPr/>
        </p:nvSpPr>
        <p:spPr>
          <a:xfrm>
            <a:off x="6287652" y="731410"/>
            <a:ext cx="3519134" cy="1156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Financial boycott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9A03049A-1742-4FCA-9E06-24C3DE848902}"/>
              </a:ext>
            </a:extLst>
          </p:cNvPr>
          <p:cNvSpPr txBox="1">
            <a:spLocks/>
          </p:cNvSpPr>
          <p:nvPr/>
        </p:nvSpPr>
        <p:spPr>
          <a:xfrm>
            <a:off x="6272793" y="1640456"/>
            <a:ext cx="6037666" cy="1156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Below average track record</a:t>
            </a:r>
            <a:endParaRPr lang="en-US" sz="3200" spc="300" dirty="0">
              <a:solidFill>
                <a:schemeClr val="tx2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itchFamily="34" charset="0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53C9FDF4-A3DE-43D2-A49D-F4939AE09C3D}"/>
              </a:ext>
            </a:extLst>
          </p:cNvPr>
          <p:cNvSpPr txBox="1">
            <a:spLocks/>
          </p:cNvSpPr>
          <p:nvPr/>
        </p:nvSpPr>
        <p:spPr>
          <a:xfrm>
            <a:off x="4227185" y="4544063"/>
            <a:ext cx="6812840" cy="1156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en-US" sz="3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“</a:t>
            </a:r>
            <a:r>
              <a:rPr lang="en-US" sz="3200" i="1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Not bad</a:t>
            </a:r>
            <a:r>
              <a:rPr lang="en-US" sz="3200" dirty="0">
                <a:solidFill>
                  <a:schemeClr val="accent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” </a:t>
            </a: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doesn’t mean it’s </a:t>
            </a:r>
            <a:r>
              <a:rPr lang="en-US" sz="3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“</a:t>
            </a:r>
            <a:r>
              <a:rPr lang="en-US" sz="3200" i="1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good</a:t>
            </a:r>
            <a:r>
              <a:rPr lang="en-US" sz="3200" dirty="0">
                <a:solidFill>
                  <a:srgbClr val="0070C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B2CD7AA-BA0F-415A-B765-E1C5F22C3436}"/>
              </a:ext>
            </a:extLst>
          </p:cNvPr>
          <p:cNvSpPr txBox="1">
            <a:spLocks/>
          </p:cNvSpPr>
          <p:nvPr/>
        </p:nvSpPr>
        <p:spPr>
          <a:xfrm>
            <a:off x="6287652" y="3453453"/>
            <a:ext cx="3519134" cy="1156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High Fees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4C4F2AC1-8118-4A60-96A6-A11AE6C82189}"/>
              </a:ext>
            </a:extLst>
          </p:cNvPr>
          <p:cNvSpPr txBox="1">
            <a:spLocks/>
          </p:cNvSpPr>
          <p:nvPr/>
        </p:nvSpPr>
        <p:spPr>
          <a:xfrm>
            <a:off x="6287652" y="2628505"/>
            <a:ext cx="3519134" cy="115699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lvl="0" fontAlgn="base">
              <a:lnSpc>
                <a:spcPct val="200000"/>
              </a:lnSpc>
              <a:spcAft>
                <a:spcPct val="0"/>
              </a:spcAft>
              <a:defRPr/>
            </a:pPr>
            <a:r>
              <a:rPr lang="en-US" sz="3200" dirty="0">
                <a:solidFill>
                  <a:schemeClr val="tx2">
                    <a:lumMod val="75000"/>
                    <a:lumOff val="2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itchFamily="34" charset="0"/>
              </a:rPr>
              <a:t>No-index option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B7F0B9-DFDD-44CF-BE6B-3465E1FAB3D9}"/>
              </a:ext>
            </a:extLst>
          </p:cNvPr>
          <p:cNvSpPr/>
          <p:nvPr/>
        </p:nvSpPr>
        <p:spPr>
          <a:xfrm>
            <a:off x="11394395" y="977739"/>
            <a:ext cx="228600" cy="247650"/>
          </a:xfrm>
          <a:prstGeom prst="rect">
            <a:avLst/>
          </a:prstGeom>
          <a:solidFill>
            <a:srgbClr val="F2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2245770"/>
            <a:ext cx="2733368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Where BRI is going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F0A9AC-F4FE-43CC-9901-64D154E5E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8891" y="523373"/>
            <a:ext cx="9229429" cy="55405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CA8556-2218-4602-86ED-7E1BCD8601FD}"/>
              </a:ext>
            </a:extLst>
          </p:cNvPr>
          <p:cNvSpPr txBox="1"/>
          <p:nvPr/>
        </p:nvSpPr>
        <p:spPr>
          <a:xfrm>
            <a:off x="3557114" y="6099232"/>
            <a:ext cx="510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Regular"/>
              </a:rPr>
              <a:t>Source: Northern Trust: ESG Investing Why It’s Relevant and How to Implement (2017)</a:t>
            </a:r>
          </a:p>
          <a:p>
            <a:r>
              <a:rPr lang="en-US" sz="1000" dirty="0">
                <a:latin typeface="Source Sans Pro Regular"/>
              </a:rPr>
              <a:t>(ESG) : Environment, Social, Governance.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1DB94CB1-0296-4E0A-95A5-6F85E4CF3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0440" y="690215"/>
            <a:ext cx="416316" cy="416316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1CBE3A01-1135-4D81-9520-43D5EA557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6241" y="710645"/>
            <a:ext cx="416316" cy="416316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AF88EB2F-523B-422D-BF58-DD2208152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6782" y="690215"/>
            <a:ext cx="416316" cy="416316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C186C45A-1D90-4E0B-A2D7-A9EFFC47A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90440" y="3377065"/>
            <a:ext cx="416316" cy="416316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700AA974-9243-4D10-A940-2B244BFD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56241" y="3377065"/>
            <a:ext cx="416316" cy="416316"/>
          </a:xfrm>
          <a:prstGeom prst="rect">
            <a:avLst/>
          </a:prstGeom>
        </p:spPr>
      </p:pic>
      <p:pic>
        <p:nvPicPr>
          <p:cNvPr id="24" name="Graphic 23" descr="Checkmark">
            <a:extLst>
              <a:ext uri="{FF2B5EF4-FFF2-40B4-BE49-F238E27FC236}">
                <a16:creationId xmlns:a16="http://schemas.microsoft.com/office/drawing/2014/main" id="{22700467-4924-4331-98C6-F6D529ABAB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6782" y="3377065"/>
            <a:ext cx="416316" cy="4163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B21943E-68F2-4D7D-A49D-5C5496B1103A}"/>
              </a:ext>
            </a:extLst>
          </p:cNvPr>
          <p:cNvSpPr/>
          <p:nvPr/>
        </p:nvSpPr>
        <p:spPr>
          <a:xfrm>
            <a:off x="11382375" y="1000125"/>
            <a:ext cx="124407" cy="126836"/>
          </a:xfrm>
          <a:prstGeom prst="rect">
            <a:avLst/>
          </a:prstGeom>
          <a:solidFill>
            <a:srgbClr val="0077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9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D24A7-B9C6-F945-B53C-B1CE19206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816" r="7355"/>
          <a:stretch/>
        </p:blipFill>
        <p:spPr>
          <a:xfrm>
            <a:off x="-851768" y="0"/>
            <a:ext cx="13043768" cy="68580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903354" y="2183981"/>
            <a:ext cx="8105297" cy="1884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ctr"/>
            <a:r>
              <a:rPr lang="en-US" sz="6000" b="0" dirty="0">
                <a:solidFill>
                  <a:schemeClr val="bg2"/>
                </a:solidFill>
                <a:latin typeface="Asap Condensed Regular"/>
              </a:rPr>
              <a:t>Performance</a:t>
            </a:r>
          </a:p>
          <a:p>
            <a:pPr algn="ctr"/>
            <a:r>
              <a:rPr lang="en-US" sz="6000" b="0" dirty="0">
                <a:solidFill>
                  <a:schemeClr val="bg2"/>
                </a:solidFill>
                <a:latin typeface="Asap Condensed Regular"/>
              </a:rPr>
              <a:t>&amp;</a:t>
            </a:r>
          </a:p>
          <a:p>
            <a:pPr algn="ctr"/>
            <a:r>
              <a:rPr lang="en-US" sz="6000" b="0" dirty="0">
                <a:solidFill>
                  <a:schemeClr val="bg2"/>
                </a:solidFill>
                <a:latin typeface="Asap Condensed Regular"/>
              </a:rPr>
              <a:t>Research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7856" y="4394748"/>
            <a:ext cx="4907241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endParaRPr lang="en-US" sz="1400" b="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3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6284A3-F637-4ECE-9382-E5A1294CD597}"/>
              </a:ext>
            </a:extLst>
          </p:cNvPr>
          <p:cNvSpPr txBox="1">
            <a:spLocks/>
          </p:cNvSpPr>
          <p:nvPr/>
        </p:nvSpPr>
        <p:spPr>
          <a:xfrm>
            <a:off x="235975" y="2438832"/>
            <a:ext cx="2733368" cy="21702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pPr algn="ctr"/>
            <a:br>
              <a:rPr lang="en-US" dirty="0"/>
            </a:b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Intangible</a:t>
            </a:r>
          </a:p>
          <a:p>
            <a:pPr algn="ct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Value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23F5E-A42B-6A4F-B630-C139FA865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579" y="558540"/>
            <a:ext cx="8633836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34E4CE1-629F-564A-8845-8A88E9D081F4}"/>
              </a:ext>
            </a:extLst>
          </p:cNvPr>
          <p:cNvSpPr txBox="1">
            <a:spLocks/>
          </p:cNvSpPr>
          <p:nvPr/>
        </p:nvSpPr>
        <p:spPr>
          <a:xfrm>
            <a:off x="134127" y="2846895"/>
            <a:ext cx="2556163" cy="1667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endParaRPr lang="en-US" sz="44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967933-708A-4228-8BA8-CFC4E56CB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5673" y="4721906"/>
            <a:ext cx="2669857" cy="9073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8AD8D8-BBF0-493B-865B-6769DFD5629A}"/>
              </a:ext>
            </a:extLst>
          </p:cNvPr>
          <p:cNvSpPr txBox="1"/>
          <p:nvPr/>
        </p:nvSpPr>
        <p:spPr>
          <a:xfrm>
            <a:off x="6675530" y="4753699"/>
            <a:ext cx="4069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ource Sans Pro Regular"/>
              </a:rPr>
              <a:t>“Sustainable Investing Research Suggests No Performance Penalty”</a:t>
            </a:r>
          </a:p>
          <a:p>
            <a:pPr lvl="1"/>
            <a:r>
              <a:rPr lang="en-US" sz="1600" b="1" dirty="0">
                <a:latin typeface="Source Sans Pro Regular"/>
              </a:rPr>
              <a:t>-Morningstar 2016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E628CE-C37E-476F-89DF-8ACD09CE2286}"/>
              </a:ext>
            </a:extLst>
          </p:cNvPr>
          <p:cNvSpPr txBox="1"/>
          <p:nvPr/>
        </p:nvSpPr>
        <p:spPr>
          <a:xfrm>
            <a:off x="3371329" y="6083799"/>
            <a:ext cx="6825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Source Sans Pro Regular"/>
              </a:rPr>
              <a:t>Sources:</a:t>
            </a:r>
          </a:p>
          <a:p>
            <a:r>
              <a:rPr lang="en-US" sz="900" dirty="0">
                <a:latin typeface="Source Sans Pro Regular"/>
              </a:rPr>
              <a:t>1. </a:t>
            </a:r>
            <a:r>
              <a:rPr lang="en-US" sz="900" dirty="0">
                <a:latin typeface="Source Sans Pro Regular"/>
                <a:hlinkClick r:id="rId4"/>
              </a:rPr>
              <a:t>http://corporate1.morningstar.com/ResearchLibrary/article/779995/sustainable-investing-research-suggests-no-performance-penalty/</a:t>
            </a:r>
            <a:endParaRPr lang="en-US" sz="900" dirty="0">
              <a:latin typeface="Source Sans Pro Regular"/>
            </a:endParaRPr>
          </a:p>
          <a:p>
            <a:r>
              <a:rPr lang="en-US" sz="900" dirty="0">
                <a:latin typeface="Source Sans Pro Regular"/>
              </a:rPr>
              <a:t>2. </a:t>
            </a:r>
            <a:r>
              <a:rPr lang="en-US" sz="900" dirty="0">
                <a:latin typeface="Source Sans Pro Regular"/>
                <a:hlinkClick r:id="rId5"/>
              </a:rPr>
              <a:t>https://sustaincase.com/oxford-university-corporate-sustainability-and-profitability-are-interrelated/</a:t>
            </a:r>
            <a:endParaRPr lang="en-US" sz="900" dirty="0">
              <a:latin typeface="Source Sans Pro Regular"/>
            </a:endParaRPr>
          </a:p>
          <a:p>
            <a:r>
              <a:rPr lang="en-US" sz="900" dirty="0">
                <a:latin typeface="Source Sans Pro Regular"/>
              </a:rPr>
              <a:t>3. </a:t>
            </a:r>
            <a:r>
              <a:rPr lang="en-US" sz="900" dirty="0">
                <a:latin typeface="Source Sans Pro Regular"/>
                <a:hlinkClick r:id="rId6"/>
              </a:rPr>
              <a:t>https://www.biola.edu/crowell/about/partnerships/biola-inspire-research-institute/white-papers#performance_attribution_sri</a:t>
            </a:r>
            <a:r>
              <a:rPr lang="en-US" sz="900" dirty="0">
                <a:latin typeface="Source Sans Pro Regular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249822-3C39-4F45-806E-C5F81C47793F}"/>
              </a:ext>
            </a:extLst>
          </p:cNvPr>
          <p:cNvSpPr txBox="1"/>
          <p:nvPr/>
        </p:nvSpPr>
        <p:spPr>
          <a:xfrm>
            <a:off x="3516918" y="2502440"/>
            <a:ext cx="537045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ource Sans Pro Regular"/>
              </a:rPr>
              <a:t>“88% of the studies show that solid ESG practices result in better operational performance.”</a:t>
            </a:r>
            <a:br>
              <a:rPr lang="en-US" i="1" dirty="0">
                <a:latin typeface="Source Sans Pro Regular"/>
              </a:rPr>
            </a:br>
            <a:endParaRPr lang="en-US" i="1" dirty="0">
              <a:latin typeface="Source Sans Pro Regular"/>
            </a:endParaRPr>
          </a:p>
          <a:p>
            <a:r>
              <a:rPr lang="en-US" i="1" dirty="0">
                <a:latin typeface="Source Sans Pro Regular"/>
              </a:rPr>
              <a:t>“80% of the studies show that stock price performance is positively influenced by good sustainability practices.</a:t>
            </a:r>
          </a:p>
          <a:p>
            <a:pPr lvl="1"/>
            <a:r>
              <a:rPr lang="en-US" sz="1600" b="1" dirty="0">
                <a:latin typeface="Source Sans Pro Regular"/>
              </a:rPr>
              <a:t>-Oxford University 2014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0068D7C-6F3F-4FF1-A3DE-13E3CA0315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11079" y="185511"/>
            <a:ext cx="1995261" cy="19952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F628488-3485-455B-B7D5-667CDB60B65B}"/>
              </a:ext>
            </a:extLst>
          </p:cNvPr>
          <p:cNvSpPr txBox="1"/>
          <p:nvPr/>
        </p:nvSpPr>
        <p:spPr>
          <a:xfrm>
            <a:off x="6537960" y="318276"/>
            <a:ext cx="50017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Source Sans Pro Regular"/>
              </a:rPr>
              <a:t>“The results of the study found that the [biblical investing] methodology of security selection resulted in an annualized outperformance compared to the non-screened benchmark.”</a:t>
            </a:r>
          </a:p>
          <a:p>
            <a:pPr lvl="1"/>
            <a:r>
              <a:rPr lang="en-US" sz="1600" b="1" dirty="0">
                <a:latin typeface="Source Sans Pro Regular"/>
              </a:rPr>
              <a:t>-</a:t>
            </a:r>
            <a:r>
              <a:rPr lang="en-US" sz="1600" b="1" dirty="0" err="1">
                <a:latin typeface="Source Sans Pro Regular"/>
              </a:rPr>
              <a:t>Biola</a:t>
            </a:r>
            <a:r>
              <a:rPr lang="en-US" sz="1600" b="1" dirty="0">
                <a:latin typeface="Source Sans Pro Regular"/>
              </a:rPr>
              <a:t> University 2016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5FCCA-DE86-484D-8CED-7033F95A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3163" y="2825140"/>
            <a:ext cx="2731260" cy="8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D24A7-B9C6-F945-B53C-B1CE19206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768" y="-2512882"/>
            <a:ext cx="14079254" cy="9370882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872122" y="1230325"/>
            <a:ext cx="8105297" cy="1884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ctr"/>
            <a:r>
              <a:rPr lang="en-US" sz="6000" b="0" dirty="0">
                <a:solidFill>
                  <a:schemeClr val="bg2"/>
                </a:solidFill>
                <a:latin typeface="Asap Condensed Regular"/>
              </a:rPr>
              <a:t>Recap</a:t>
            </a:r>
            <a:br>
              <a:rPr lang="en-US" sz="6000" b="0" dirty="0">
                <a:solidFill>
                  <a:schemeClr val="bg2"/>
                </a:solidFill>
                <a:latin typeface="Asap Condensed Regular"/>
              </a:rPr>
            </a:br>
            <a:br>
              <a:rPr lang="en-US" sz="6000" b="0" dirty="0">
                <a:solidFill>
                  <a:schemeClr val="bg2"/>
                </a:solidFill>
                <a:latin typeface="Asap Condensed Regular"/>
              </a:rPr>
            </a:br>
            <a:endParaRPr lang="en-US" sz="6000" b="0" dirty="0">
              <a:solidFill>
                <a:schemeClr val="bg2"/>
              </a:solidFill>
              <a:latin typeface="Asap Condensed Regular"/>
            </a:endParaRPr>
          </a:p>
          <a:p>
            <a:pPr algn="ctr"/>
            <a:endParaRPr lang="en-US" sz="6000" b="0" dirty="0">
              <a:solidFill>
                <a:schemeClr val="bg2"/>
              </a:solidFill>
              <a:latin typeface="Asap Condensed Regular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7856" y="4394748"/>
            <a:ext cx="4907241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endParaRPr lang="en-US" sz="1400" b="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F2EDA5-665D-D54B-8067-985A476497AB}"/>
              </a:ext>
            </a:extLst>
          </p:cNvPr>
          <p:cNvSpPr/>
          <p:nvPr/>
        </p:nvSpPr>
        <p:spPr>
          <a:xfrm>
            <a:off x="2214581" y="2497046"/>
            <a:ext cx="69294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What is Biblically Responsible Investing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Current solutions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>
                <a:solidFill>
                  <a:schemeClr val="bg2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Performance &amp; Research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sz="2800" dirty="0">
              <a:solidFill>
                <a:schemeClr val="bg2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7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7484DB-F674-9E4C-BA19-08AAACE537CC}"/>
              </a:ext>
            </a:extLst>
          </p:cNvPr>
          <p:cNvSpPr/>
          <p:nvPr/>
        </p:nvSpPr>
        <p:spPr>
          <a:xfrm>
            <a:off x="9127619" y="0"/>
            <a:ext cx="3095913" cy="7546428"/>
          </a:xfrm>
          <a:prstGeom prst="rect">
            <a:avLst/>
          </a:prstGeom>
          <a:solidFill>
            <a:srgbClr val="28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35DC9B-3D73-714C-98A5-35781BFE42F1}"/>
              </a:ext>
            </a:extLst>
          </p:cNvPr>
          <p:cNvSpPr/>
          <p:nvPr/>
        </p:nvSpPr>
        <p:spPr>
          <a:xfrm>
            <a:off x="6079619" y="0"/>
            <a:ext cx="3095913" cy="7546428"/>
          </a:xfrm>
          <a:prstGeom prst="rect">
            <a:avLst/>
          </a:prstGeom>
          <a:solidFill>
            <a:srgbClr val="246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FA02C-B92B-EE4A-B310-A192F459CAFD}"/>
              </a:ext>
            </a:extLst>
          </p:cNvPr>
          <p:cNvSpPr/>
          <p:nvPr/>
        </p:nvSpPr>
        <p:spPr>
          <a:xfrm>
            <a:off x="3021108" y="0"/>
            <a:ext cx="3095913" cy="7546428"/>
          </a:xfrm>
          <a:prstGeom prst="rect">
            <a:avLst/>
          </a:prstGeom>
          <a:solidFill>
            <a:srgbClr val="1E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E55909-C768-BD45-91D3-CA0723844577}"/>
              </a:ext>
            </a:extLst>
          </p:cNvPr>
          <p:cNvSpPr/>
          <p:nvPr/>
        </p:nvSpPr>
        <p:spPr>
          <a:xfrm>
            <a:off x="3447321" y="3568560"/>
            <a:ext cx="2394509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Discover what you own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3D53B7-B594-AF46-84E3-4E1B2D8F2EB4}"/>
              </a:ext>
            </a:extLst>
          </p:cNvPr>
          <p:cNvSpPr/>
          <p:nvPr/>
        </p:nvSpPr>
        <p:spPr>
          <a:xfrm>
            <a:off x="6333605" y="3568560"/>
            <a:ext cx="2560470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Explore what biblical investing would look like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621BA6-BB31-1C43-A03C-2C43F9E0D47E}"/>
              </a:ext>
            </a:extLst>
          </p:cNvPr>
          <p:cNvGrpSpPr/>
          <p:nvPr/>
        </p:nvGrpSpPr>
        <p:grpSpPr>
          <a:xfrm>
            <a:off x="3329566" y="1340153"/>
            <a:ext cx="8568216" cy="3321968"/>
            <a:chOff x="3329566" y="4493261"/>
            <a:chExt cx="8568216" cy="332196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4841BBB-5CF8-DE4A-AA89-F3FA3A1F50A5}"/>
                </a:ext>
              </a:extLst>
            </p:cNvPr>
            <p:cNvSpPr/>
            <p:nvPr/>
          </p:nvSpPr>
          <p:spPr>
            <a:xfrm>
              <a:off x="3329566" y="5830216"/>
              <a:ext cx="2531587" cy="72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ED04CF7C-3B6C-8644-BD85-CAC6DE241F69}"/>
                </a:ext>
              </a:extLst>
            </p:cNvPr>
            <p:cNvSpPr txBox="1">
              <a:spLocks/>
            </p:cNvSpPr>
            <p:nvPr/>
          </p:nvSpPr>
          <p:spPr>
            <a:xfrm>
              <a:off x="3447321" y="6006748"/>
              <a:ext cx="2327274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spc="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DISCOVER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C05A34-A547-E843-908C-A618BA3CA593}"/>
                </a:ext>
              </a:extLst>
            </p:cNvPr>
            <p:cNvSpPr/>
            <p:nvPr/>
          </p:nvSpPr>
          <p:spPr>
            <a:xfrm>
              <a:off x="6389295" y="5830216"/>
              <a:ext cx="2531587" cy="72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75B925D-5AC8-2E4E-875F-BC6D5E90C4B8}"/>
                </a:ext>
              </a:extLst>
            </p:cNvPr>
            <p:cNvSpPr txBox="1">
              <a:spLocks/>
            </p:cNvSpPr>
            <p:nvPr/>
          </p:nvSpPr>
          <p:spPr>
            <a:xfrm>
              <a:off x="6396122" y="6006748"/>
              <a:ext cx="2524760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spc="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EXPLORE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5CE63A-7088-3E46-A12D-83BAA2FF84CB}"/>
                </a:ext>
              </a:extLst>
            </p:cNvPr>
            <p:cNvSpPr/>
            <p:nvPr/>
          </p:nvSpPr>
          <p:spPr>
            <a:xfrm>
              <a:off x="9366195" y="5830216"/>
              <a:ext cx="2531587" cy="72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0B7D8B63-D872-F541-B92F-1EC99493BAAC}"/>
                </a:ext>
              </a:extLst>
            </p:cNvPr>
            <p:cNvSpPr txBox="1">
              <a:spLocks/>
            </p:cNvSpPr>
            <p:nvPr/>
          </p:nvSpPr>
          <p:spPr>
            <a:xfrm>
              <a:off x="9483950" y="6006748"/>
              <a:ext cx="2278922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spc="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IMPACT</a:t>
              </a: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2FF247E7-7E95-2045-88AA-C2FD7C7DCBB0}"/>
                </a:ext>
              </a:extLst>
            </p:cNvPr>
            <p:cNvSpPr txBox="1">
              <a:spLocks/>
            </p:cNvSpPr>
            <p:nvPr/>
          </p:nvSpPr>
          <p:spPr>
            <a:xfrm>
              <a:off x="3447321" y="4493261"/>
              <a:ext cx="2327274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9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1.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A71DA66-5520-5443-8CA1-9F5405889138}"/>
                </a:ext>
              </a:extLst>
            </p:cNvPr>
            <p:cNvSpPr txBox="1">
              <a:spLocks/>
            </p:cNvSpPr>
            <p:nvPr/>
          </p:nvSpPr>
          <p:spPr>
            <a:xfrm>
              <a:off x="6396122" y="4493261"/>
              <a:ext cx="2524760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9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2.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8B59F86D-B167-4B47-A971-C217880DF20B}"/>
                </a:ext>
              </a:extLst>
            </p:cNvPr>
            <p:cNvSpPr txBox="1">
              <a:spLocks/>
            </p:cNvSpPr>
            <p:nvPr/>
          </p:nvSpPr>
          <p:spPr>
            <a:xfrm>
              <a:off x="9483950" y="4493261"/>
              <a:ext cx="2278922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9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3.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73CA5BB-0DEB-F444-8E63-56ECC59ACCCA}"/>
              </a:ext>
            </a:extLst>
          </p:cNvPr>
          <p:cNvSpPr/>
          <p:nvPr/>
        </p:nvSpPr>
        <p:spPr>
          <a:xfrm>
            <a:off x="9498941" y="3568560"/>
            <a:ext cx="2394509" cy="138499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Impact the world for God’s glory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716238A-A2A3-4435-BEAD-686982236C8D}"/>
              </a:ext>
            </a:extLst>
          </p:cNvPr>
          <p:cNvSpPr txBox="1">
            <a:spLocks/>
          </p:cNvSpPr>
          <p:nvPr/>
        </p:nvSpPr>
        <p:spPr>
          <a:xfrm>
            <a:off x="134127" y="2846895"/>
            <a:ext cx="2556163" cy="1667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Next Step</a:t>
            </a:r>
            <a:endParaRPr lang="en-US" sz="44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727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EE733C8-B850-D944-96D2-323697AF6710}"/>
              </a:ext>
            </a:extLst>
          </p:cNvPr>
          <p:cNvSpPr/>
          <p:nvPr/>
        </p:nvSpPr>
        <p:spPr>
          <a:xfrm>
            <a:off x="3021108" y="0"/>
            <a:ext cx="3095913" cy="7546428"/>
          </a:xfrm>
          <a:prstGeom prst="rect">
            <a:avLst/>
          </a:prstGeom>
          <a:solidFill>
            <a:srgbClr val="1E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97484DB-F674-9E4C-BA19-08AAACE537CC}"/>
              </a:ext>
            </a:extLst>
          </p:cNvPr>
          <p:cNvSpPr/>
          <p:nvPr/>
        </p:nvSpPr>
        <p:spPr>
          <a:xfrm>
            <a:off x="9127619" y="0"/>
            <a:ext cx="3095913" cy="7546428"/>
          </a:xfrm>
          <a:prstGeom prst="rect">
            <a:avLst/>
          </a:prstGeom>
          <a:solidFill>
            <a:srgbClr val="287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35DC9B-3D73-714C-98A5-35781BFE42F1}"/>
              </a:ext>
            </a:extLst>
          </p:cNvPr>
          <p:cNvSpPr/>
          <p:nvPr/>
        </p:nvSpPr>
        <p:spPr>
          <a:xfrm>
            <a:off x="6079619" y="0"/>
            <a:ext cx="3095913" cy="7546428"/>
          </a:xfrm>
          <a:prstGeom prst="rect">
            <a:avLst/>
          </a:prstGeom>
          <a:solidFill>
            <a:srgbClr val="2466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CFA02C-B92B-EE4A-B310-A192F459CAFD}"/>
              </a:ext>
            </a:extLst>
          </p:cNvPr>
          <p:cNvSpPr/>
          <p:nvPr/>
        </p:nvSpPr>
        <p:spPr>
          <a:xfrm>
            <a:off x="3021108" y="0"/>
            <a:ext cx="9202424" cy="7546428"/>
          </a:xfrm>
          <a:prstGeom prst="rect">
            <a:avLst/>
          </a:prstGeom>
          <a:solidFill>
            <a:srgbClr val="1E52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E55909-C768-BD45-91D3-CA0723844577}"/>
              </a:ext>
            </a:extLst>
          </p:cNvPr>
          <p:cNvSpPr/>
          <p:nvPr/>
        </p:nvSpPr>
        <p:spPr>
          <a:xfrm>
            <a:off x="3447321" y="3568560"/>
            <a:ext cx="2394509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Discover what you own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E770E0-7695-1041-A419-EA372E9FD557}"/>
              </a:ext>
            </a:extLst>
          </p:cNvPr>
          <p:cNvGrpSpPr/>
          <p:nvPr/>
        </p:nvGrpSpPr>
        <p:grpSpPr>
          <a:xfrm>
            <a:off x="3329566" y="1340153"/>
            <a:ext cx="8568216" cy="3613402"/>
            <a:chOff x="3329566" y="1340153"/>
            <a:chExt cx="8568216" cy="36134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DECDF8-E8EC-8D41-9753-74402FD2F85E}"/>
                </a:ext>
              </a:extLst>
            </p:cNvPr>
            <p:cNvGrpSpPr/>
            <p:nvPr/>
          </p:nvGrpSpPr>
          <p:grpSpPr>
            <a:xfrm>
              <a:off x="3329566" y="1340153"/>
              <a:ext cx="2531587" cy="3321968"/>
              <a:chOff x="3329566" y="1340153"/>
              <a:chExt cx="2531587" cy="3321968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4841BBB-5CF8-DE4A-AA89-F3FA3A1F50A5}"/>
                  </a:ext>
                </a:extLst>
              </p:cNvPr>
              <p:cNvSpPr/>
              <p:nvPr/>
            </p:nvSpPr>
            <p:spPr>
              <a:xfrm>
                <a:off x="3329566" y="2677108"/>
                <a:ext cx="2531587" cy="7240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ED04CF7C-3B6C-8644-BD85-CAC6DE241F6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7321" y="2853640"/>
                <a:ext cx="2327274" cy="1808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2400" spc="600" dirty="0">
                    <a:solidFill>
                      <a:schemeClr val="bg2"/>
                    </a:solidFill>
                    <a:latin typeface="ASAP CONDENSED" panose="020F0806030202060203" pitchFamily="34" charset="77"/>
                  </a:rPr>
                  <a:t>DISCOVER</a:t>
                </a:r>
              </a:p>
            </p:txBody>
          </p:sp>
          <p:sp>
            <p:nvSpPr>
              <p:cNvPr id="27" name="Content Placeholder 2">
                <a:extLst>
                  <a:ext uri="{FF2B5EF4-FFF2-40B4-BE49-F238E27FC236}">
                    <a16:creationId xmlns:a16="http://schemas.microsoft.com/office/drawing/2014/main" id="{2FF247E7-7E95-2045-88AA-C2FD7C7DCB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7321" y="1340153"/>
                <a:ext cx="2327274" cy="18084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9600" dirty="0">
                    <a:solidFill>
                      <a:schemeClr val="bg2"/>
                    </a:solidFill>
                    <a:latin typeface="ASAP CONDENSED" panose="020F0806030202060203" pitchFamily="34" charset="77"/>
                  </a:rPr>
                  <a:t>1.</a:t>
                </a:r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73D53B7-B594-AF46-84E3-4E1B2D8F2EB4}"/>
                </a:ext>
              </a:extLst>
            </p:cNvPr>
            <p:cNvSpPr/>
            <p:nvPr/>
          </p:nvSpPr>
          <p:spPr>
            <a:xfrm>
              <a:off x="6333605" y="3568560"/>
              <a:ext cx="2560470" cy="138499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Explore what biblical investing would look like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EC05A34-A547-E843-908C-A618BA3CA593}"/>
                </a:ext>
              </a:extLst>
            </p:cNvPr>
            <p:cNvSpPr/>
            <p:nvPr/>
          </p:nvSpPr>
          <p:spPr>
            <a:xfrm>
              <a:off x="6389295" y="2677108"/>
              <a:ext cx="2531587" cy="72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C75B925D-5AC8-2E4E-875F-BC6D5E90C4B8}"/>
                </a:ext>
              </a:extLst>
            </p:cNvPr>
            <p:cNvSpPr txBox="1">
              <a:spLocks/>
            </p:cNvSpPr>
            <p:nvPr/>
          </p:nvSpPr>
          <p:spPr>
            <a:xfrm>
              <a:off x="6396122" y="2853640"/>
              <a:ext cx="2524760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spc="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EXPLORE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5CE63A-7088-3E46-A12D-83BAA2FF84CB}"/>
                </a:ext>
              </a:extLst>
            </p:cNvPr>
            <p:cNvSpPr/>
            <p:nvPr/>
          </p:nvSpPr>
          <p:spPr>
            <a:xfrm>
              <a:off x="9366195" y="2677108"/>
              <a:ext cx="2531587" cy="72400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0B7D8B63-D872-F541-B92F-1EC99493BAAC}"/>
                </a:ext>
              </a:extLst>
            </p:cNvPr>
            <p:cNvSpPr txBox="1">
              <a:spLocks/>
            </p:cNvSpPr>
            <p:nvPr/>
          </p:nvSpPr>
          <p:spPr>
            <a:xfrm>
              <a:off x="9483950" y="2853640"/>
              <a:ext cx="2278922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2400" spc="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IMPACT</a:t>
              </a:r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id="{6A71DA66-5520-5443-8CA1-9F5405889138}"/>
                </a:ext>
              </a:extLst>
            </p:cNvPr>
            <p:cNvSpPr txBox="1">
              <a:spLocks/>
            </p:cNvSpPr>
            <p:nvPr/>
          </p:nvSpPr>
          <p:spPr>
            <a:xfrm>
              <a:off x="6396122" y="1340153"/>
              <a:ext cx="2524760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9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2.</a:t>
              </a: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8B59F86D-B167-4B47-A971-C217880DF20B}"/>
                </a:ext>
              </a:extLst>
            </p:cNvPr>
            <p:cNvSpPr txBox="1">
              <a:spLocks/>
            </p:cNvSpPr>
            <p:nvPr/>
          </p:nvSpPr>
          <p:spPr>
            <a:xfrm>
              <a:off x="9483950" y="1340153"/>
              <a:ext cx="2278922" cy="180848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US" sz="96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3.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CA5BB-0DEB-F444-8E63-56ECC59ACCCA}"/>
                </a:ext>
              </a:extLst>
            </p:cNvPr>
            <p:cNvSpPr/>
            <p:nvPr/>
          </p:nvSpPr>
          <p:spPr>
            <a:xfrm>
              <a:off x="9498941" y="3568560"/>
              <a:ext cx="2394509" cy="1384995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r>
                <a:rPr lang="en-US" sz="2800" dirty="0">
                  <a:solidFill>
                    <a:schemeClr val="bg2"/>
                  </a:solidFill>
                  <a:latin typeface="ASAP CONDENSED" panose="020F0806030202060203" pitchFamily="34" charset="77"/>
                </a:rPr>
                <a:t>Impact the world for God’s glory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F52A08E8-8086-964D-B670-F2516E5158E4}"/>
              </a:ext>
            </a:extLst>
          </p:cNvPr>
          <p:cNvSpPr/>
          <p:nvPr/>
        </p:nvSpPr>
        <p:spPr>
          <a:xfrm>
            <a:off x="4532985" y="540125"/>
            <a:ext cx="6566286" cy="87604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SAP CONDENSED" panose="020F0806030202060203" pitchFamily="34" charset="77"/>
              </a:rPr>
              <a:t>To do this analysis we need: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EC6A7A-6C75-D94C-8F29-BB8A719D51B8}"/>
              </a:ext>
            </a:extLst>
          </p:cNvPr>
          <p:cNvSpPr/>
          <p:nvPr/>
        </p:nvSpPr>
        <p:spPr>
          <a:xfrm>
            <a:off x="4731634" y="1883964"/>
            <a:ext cx="6259454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Ticker Symbols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2"/>
                </a:solidFill>
                <a:latin typeface="ASAP CONDENSED" panose="020F0806030202060203" pitchFamily="34" charset="77"/>
              </a:rPr>
              <a:t>Dollar value (or) allocation percentage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23F12A-2270-E54C-AE93-2E08459A2FBA}"/>
              </a:ext>
            </a:extLst>
          </p:cNvPr>
          <p:cNvSpPr/>
          <p:nvPr/>
        </p:nvSpPr>
        <p:spPr>
          <a:xfrm>
            <a:off x="7662038" y="6104414"/>
            <a:ext cx="3829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ASAP CONDENSED" panose="020F0806030202060203" pitchFamily="34" charset="77"/>
              </a:rPr>
              <a:t>The Analysis is Completely Free!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1EFAEAB-1F43-FF45-ACBC-9C8B1E2B5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06" r="11699"/>
          <a:stretch/>
        </p:blipFill>
        <p:spPr>
          <a:xfrm>
            <a:off x="4296066" y="3878072"/>
            <a:ext cx="2633356" cy="2602281"/>
          </a:xfrm>
          <a:prstGeom prst="ellipse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CA907CA-8547-C745-B447-85BF6C979DEC}"/>
              </a:ext>
            </a:extLst>
          </p:cNvPr>
          <p:cNvGrpSpPr/>
          <p:nvPr/>
        </p:nvGrpSpPr>
        <p:grpSpPr>
          <a:xfrm>
            <a:off x="6396122" y="4811976"/>
            <a:ext cx="5472168" cy="830997"/>
            <a:chOff x="6396122" y="4811976"/>
            <a:chExt cx="5472168" cy="83099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B87342-29EC-D444-AF59-9D2A7F431DD7}"/>
                </a:ext>
              </a:extLst>
            </p:cNvPr>
            <p:cNvSpPr/>
            <p:nvPr/>
          </p:nvSpPr>
          <p:spPr>
            <a:xfrm>
              <a:off x="7626423" y="4811976"/>
              <a:ext cx="424186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accent4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Arial" pitchFamily="34" charset="0"/>
                </a:rPr>
                <a:t>Most recent investment account </a:t>
              </a:r>
            </a:p>
            <a:p>
              <a:r>
                <a:rPr lang="en-US" sz="2400" dirty="0">
                  <a:solidFill>
                    <a:schemeClr val="accent4"/>
                  </a:solidFill>
                  <a:latin typeface="Source Sans Pro Light" panose="020B0503030403020204" pitchFamily="34" charset="0"/>
                  <a:ea typeface="Source Sans Pro Light" panose="020B0503030403020204" pitchFamily="34" charset="0"/>
                  <a:cs typeface="Arial" pitchFamily="34" charset="0"/>
                </a:rPr>
                <a:t>statement makes it fast and easy</a:t>
              </a:r>
              <a:endParaRPr lang="en-US" sz="2400" dirty="0">
                <a:solidFill>
                  <a:schemeClr val="accent4"/>
                </a:solidFill>
                <a:latin typeface="Source Sans Pro Light" panose="020B0503030403020204" pitchFamily="34" charset="0"/>
                <a:ea typeface="Source Sans Pro Light" panose="020B0503030403020204" pitchFamily="34" charset="0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5C09D8A-4BB2-884D-9CBA-4FB350875BEF}"/>
                </a:ext>
              </a:extLst>
            </p:cNvPr>
            <p:cNvCxnSpPr/>
            <p:nvPr/>
          </p:nvCxnSpPr>
          <p:spPr>
            <a:xfrm flipH="1">
              <a:off x="6396122" y="5187567"/>
              <a:ext cx="118758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30709B30-864A-4A75-8BAB-E3C30F412E69}"/>
              </a:ext>
            </a:extLst>
          </p:cNvPr>
          <p:cNvSpPr txBox="1">
            <a:spLocks/>
          </p:cNvSpPr>
          <p:nvPr/>
        </p:nvSpPr>
        <p:spPr>
          <a:xfrm>
            <a:off x="134127" y="2846895"/>
            <a:ext cx="2556163" cy="16672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0" i="0" kern="1200">
                <a:solidFill>
                  <a:schemeClr val="tx1"/>
                </a:solidFill>
                <a:latin typeface="Asap Condensed Regular"/>
                <a:ea typeface="Asap Condensed Regular"/>
                <a:cs typeface="Asap Condensed Regular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Getting Started</a:t>
            </a:r>
            <a:endParaRPr lang="en-US" sz="4400" spc="-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1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1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29" grpId="0" animBg="1"/>
      <p:bldP spid="3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6009" y="2669142"/>
            <a:ext cx="2556163" cy="2170257"/>
          </a:xfrm>
        </p:spPr>
        <p:txBody>
          <a:bodyPr/>
          <a:lstStyle/>
          <a:p>
            <a:pPr algn="ctr"/>
            <a:r>
              <a:rPr lang="en-US" sz="40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Disclosures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871A0F35-980B-394F-8612-EA219828D7A3}"/>
              </a:ext>
            </a:extLst>
          </p:cNvPr>
          <p:cNvSpPr txBox="1">
            <a:spLocks/>
          </p:cNvSpPr>
          <p:nvPr/>
        </p:nvSpPr>
        <p:spPr>
          <a:xfrm>
            <a:off x="3457903" y="361949"/>
            <a:ext cx="8296022" cy="6259567"/>
          </a:xfrm>
          <a:prstGeom prst="rect">
            <a:avLst/>
          </a:prstGeom>
        </p:spPr>
        <p:txBody>
          <a:bodyPr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1600" u="sng" dirty="0">
                <a:solidFill>
                  <a:srgbClr val="FF0000"/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rPr>
              <a:t>Insert advisors disclaimers here: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0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63996A-1E7C-AF40-9CE2-BE64096132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"/>
          </a:blip>
          <a:stretch>
            <a:fillRect/>
          </a:stretch>
        </p:blipFill>
        <p:spPr>
          <a:xfrm>
            <a:off x="-157635" y="-720090"/>
            <a:ext cx="12507268" cy="829818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B23B3-9279-584A-814C-A8BAFEA3C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77180" y="2177086"/>
            <a:ext cx="3024629" cy="3024629"/>
          </a:xfrm>
          <a:ln w="50800">
            <a:solidFill>
              <a:schemeClr val="bg2"/>
            </a:solidFill>
          </a:ln>
        </p:spPr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8D6403-E667-4CEF-8B1C-5815AC4B14C0}"/>
              </a:ext>
            </a:extLst>
          </p:cNvPr>
          <p:cNvSpPr txBox="1">
            <a:spLocks/>
          </p:cNvSpPr>
          <p:nvPr/>
        </p:nvSpPr>
        <p:spPr>
          <a:xfrm>
            <a:off x="1862922" y="1457293"/>
            <a:ext cx="8800574" cy="642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spc="-150" dirty="0">
                <a:solidFill>
                  <a:srgbClr val="F78A1E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ALIGN YOUR INVESTMENTS WITH YOUR VALUES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7BA4E1A-CCA8-4B18-B37B-C4F20FC866FF}"/>
              </a:ext>
            </a:extLst>
          </p:cNvPr>
          <p:cNvGrpSpPr/>
          <p:nvPr/>
        </p:nvGrpSpPr>
        <p:grpSpPr>
          <a:xfrm>
            <a:off x="2281281" y="3081319"/>
            <a:ext cx="4444738" cy="1445882"/>
            <a:chOff x="3645726" y="2320061"/>
            <a:chExt cx="4444738" cy="131443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A9B74C7-18BE-44D7-9089-C2DA9A13732D}"/>
                </a:ext>
              </a:extLst>
            </p:cNvPr>
            <p:cNvSpPr/>
            <p:nvPr/>
          </p:nvSpPr>
          <p:spPr>
            <a:xfrm>
              <a:off x="3645726" y="2320061"/>
              <a:ext cx="4444738" cy="1083105"/>
            </a:xfrm>
            <a:prstGeom prst="rect">
              <a:avLst/>
            </a:prstGeom>
            <a:noFill/>
            <a:ln w="63500">
              <a:solidFill>
                <a:srgbClr val="F78A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 Regular"/>
              </a:endParaRPr>
            </a:p>
          </p:txBody>
        </p:sp>
        <p:sp>
          <p:nvSpPr>
            <p:cNvPr id="11" name="Content Placeholder 2">
              <a:extLst>
                <a:ext uri="{FF2B5EF4-FFF2-40B4-BE49-F238E27FC236}">
                  <a16:creationId xmlns:a16="http://schemas.microsoft.com/office/drawing/2014/main" id="{A713D01E-3654-4006-A228-8BCDF5438DD5}"/>
                </a:ext>
              </a:extLst>
            </p:cNvPr>
            <p:cNvSpPr txBox="1">
              <a:spLocks/>
            </p:cNvSpPr>
            <p:nvPr/>
          </p:nvSpPr>
          <p:spPr>
            <a:xfrm>
              <a:off x="4070403" y="2551395"/>
              <a:ext cx="3640947" cy="642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endParaRPr lang="en-US" sz="1800" b="1" i="1" spc="300" dirty="0">
                <a:solidFill>
                  <a:srgbClr val="F78A1E"/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BE02841B-4AC9-407D-A53E-1ED3539D08EC}"/>
                </a:ext>
              </a:extLst>
            </p:cNvPr>
            <p:cNvSpPr txBox="1">
              <a:spLocks/>
            </p:cNvSpPr>
            <p:nvPr/>
          </p:nvSpPr>
          <p:spPr>
            <a:xfrm>
              <a:off x="3872451" y="2991563"/>
              <a:ext cx="3991288" cy="64293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endParaRPr lang="en-US" sz="2000" dirty="0">
                <a:latin typeface="Source Sans Pro Regular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1A9B8F-393C-43E3-A390-A7AFD57FC9F1}"/>
              </a:ext>
            </a:extLst>
          </p:cNvPr>
          <p:cNvSpPr txBox="1"/>
          <p:nvPr/>
        </p:nvSpPr>
        <p:spPr>
          <a:xfrm>
            <a:off x="2766872" y="3504734"/>
            <a:ext cx="3519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>
                <a:solidFill>
                  <a:srgbClr val="FF0000"/>
                </a:solidFill>
                <a:latin typeface="Source Sans Pro Regular"/>
                <a:ea typeface="Open Sans" panose="020B0606030504020204" pitchFamily="34" charset="0"/>
                <a:cs typeface="Open Sans" panose="020B0606030504020204" pitchFamily="34" charset="0"/>
              </a:rPr>
              <a:t>Insert advisors Contact info here: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00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B63996A-1E7C-AF40-9CE2-BE6409613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635" y="-720090"/>
            <a:ext cx="12507268" cy="8298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000B3-653B-2641-BCD9-5ACA2CF87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59" y="2422216"/>
            <a:ext cx="2556163" cy="1630546"/>
          </a:xfrm>
        </p:spPr>
        <p:txBody>
          <a:bodyPr/>
          <a:lstStyle/>
          <a:p>
            <a:br>
              <a:rPr lang="en-US" spc="-151" dirty="0">
                <a:solidFill>
                  <a:schemeClr val="bg2"/>
                </a:solidFill>
              </a:rPr>
            </a:br>
            <a:r>
              <a:rPr lang="en-US" spc="-151" dirty="0">
                <a:solidFill>
                  <a:schemeClr val="bg2"/>
                </a:solidFill>
              </a:rPr>
              <a:t>Today’s</a:t>
            </a:r>
            <a:br>
              <a:rPr lang="en-US" spc="-151" dirty="0">
                <a:solidFill>
                  <a:schemeClr val="bg2"/>
                </a:solidFill>
              </a:rPr>
            </a:br>
            <a:r>
              <a:rPr lang="en-US" spc="-151" dirty="0">
                <a:solidFill>
                  <a:schemeClr val="bg2"/>
                </a:solidFill>
              </a:rPr>
              <a:t>Speaker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1B23B3-9279-584A-814C-A8BAFEA3C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238580" y="1684530"/>
            <a:ext cx="3024629" cy="3024629"/>
          </a:xfrm>
          <a:ln w="50800">
            <a:solidFill>
              <a:schemeClr val="bg2"/>
            </a:solidFill>
          </a:ln>
        </p:spPr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57E7AD5-5CD2-4A45-ADFB-92E7F48F3DB9}"/>
              </a:ext>
            </a:extLst>
          </p:cNvPr>
          <p:cNvSpPr txBox="1">
            <a:spLocks/>
          </p:cNvSpPr>
          <p:nvPr/>
        </p:nvSpPr>
        <p:spPr>
          <a:xfrm>
            <a:off x="7080332" y="769722"/>
            <a:ext cx="42672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Advisor Name</a:t>
            </a:r>
          </a:p>
          <a:p>
            <a:pPr marL="0" indent="0">
              <a:buNone/>
            </a:pPr>
            <a:br>
              <a:rPr lang="en-U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0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2-3 Sentence Bio</a:t>
            </a:r>
          </a:p>
        </p:txBody>
      </p:sp>
    </p:spTree>
    <p:extLst>
      <p:ext uri="{BB962C8B-B14F-4D97-AF65-F5344CB8AC3E}">
        <p14:creationId xmlns:p14="http://schemas.microsoft.com/office/powerpoint/2010/main" val="103121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56ED3F-ACA3-D144-A470-CFD30E863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272" y="-342900"/>
            <a:ext cx="12388545" cy="754380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903354" y="2862071"/>
            <a:ext cx="8105297" cy="1206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algn="ctr"/>
            <a:r>
              <a:rPr lang="en-US" sz="6600" b="0" dirty="0">
                <a:solidFill>
                  <a:schemeClr val="bg2"/>
                </a:solidFill>
                <a:latin typeface="Asap Condensed Regular"/>
              </a:rPr>
              <a:t>What is BRI?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7856" y="4394748"/>
            <a:ext cx="4907241" cy="4661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>
              <a:lnSpc>
                <a:spcPct val="120000"/>
              </a:lnSpc>
            </a:pPr>
            <a:endParaRPr lang="en-US" sz="1400" b="0" dirty="0">
              <a:solidFill>
                <a:srgbClr val="FFFFFF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0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1A39832-09A0-C146-A2C8-8E4BA31C4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836" y="-342900"/>
            <a:ext cx="12419121" cy="7543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2F21034-790D-AA44-B076-41F4E7D15B0A}"/>
              </a:ext>
            </a:extLst>
          </p:cNvPr>
          <p:cNvSpPr/>
          <p:nvPr/>
        </p:nvSpPr>
        <p:spPr>
          <a:xfrm>
            <a:off x="-548639" y="1037968"/>
            <a:ext cx="12627864" cy="6162931"/>
          </a:xfrm>
          <a:prstGeom prst="rect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bg2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851D9D-BED0-4CA8-B135-33E85ED67B9A}"/>
              </a:ext>
            </a:extLst>
          </p:cNvPr>
          <p:cNvSpPr txBox="1">
            <a:spLocks/>
          </p:cNvSpPr>
          <p:nvPr/>
        </p:nvSpPr>
        <p:spPr>
          <a:xfrm>
            <a:off x="640080" y="2454671"/>
            <a:ext cx="10716768" cy="9743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6600" spc="-150" dirty="0">
                <a:solidFill>
                  <a:schemeClr val="accent2"/>
                </a:solidFill>
                <a:latin typeface="ASAP CONDENSED" panose="020F0806030202060203" pitchFamily="34" charset="77"/>
              </a:rPr>
              <a:t>Biblically Responsible Investing:</a:t>
            </a:r>
          </a:p>
          <a:p>
            <a:pPr algn="ctr">
              <a:lnSpc>
                <a:spcPct val="100000"/>
              </a:lnSpc>
            </a:pPr>
            <a:endParaRPr lang="en-US" sz="2000" spc="-150" dirty="0">
              <a:solidFill>
                <a:schemeClr val="accent2"/>
              </a:solidFill>
              <a:latin typeface="ASAP CONDENSED" panose="020F0806030202060203" pitchFamily="34" charset="77"/>
            </a:endParaRPr>
          </a:p>
          <a:p>
            <a:pPr algn="ctr">
              <a:lnSpc>
                <a:spcPct val="100000"/>
              </a:lnSpc>
            </a:pPr>
            <a:r>
              <a:rPr 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SAP CONDENSED" panose="020F0806030202060203" pitchFamily="34" charset="77"/>
              </a:rPr>
              <a:t>Building quality portfolios of inspiring </a:t>
            </a:r>
          </a:p>
          <a:p>
            <a:pPr algn="ctr">
              <a:lnSpc>
                <a:spcPct val="100000"/>
              </a:lnSpc>
            </a:pPr>
            <a:r>
              <a:rPr lang="en-US" sz="3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ASAP CONDENSED" panose="020F0806030202060203" pitchFamily="34" charset="77"/>
              </a:rPr>
              <a:t>companies that align with biblical values.</a:t>
            </a:r>
          </a:p>
        </p:txBody>
      </p:sp>
    </p:spTree>
    <p:extLst>
      <p:ext uri="{BB962C8B-B14F-4D97-AF65-F5344CB8AC3E}">
        <p14:creationId xmlns:p14="http://schemas.microsoft.com/office/powerpoint/2010/main" val="65621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2245770"/>
            <a:ext cx="2733368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What are </a:t>
            </a:r>
            <a:b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really invested in?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7BD773B-6634-5640-A31A-4FBA4252F9EC}"/>
              </a:ext>
            </a:extLst>
          </p:cNvPr>
          <p:cNvGrpSpPr/>
          <p:nvPr/>
        </p:nvGrpSpPr>
        <p:grpSpPr>
          <a:xfrm>
            <a:off x="3708513" y="1100424"/>
            <a:ext cx="8330614" cy="4460948"/>
            <a:chOff x="3708513" y="1100424"/>
            <a:chExt cx="8330614" cy="446094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6E41DF49-35C8-E84D-9EA3-00516F882155}"/>
                </a:ext>
              </a:extLst>
            </p:cNvPr>
            <p:cNvSpPr txBox="1">
              <a:spLocks/>
            </p:cNvSpPr>
            <p:nvPr/>
          </p:nvSpPr>
          <p:spPr>
            <a:xfrm>
              <a:off x="4174958" y="2331984"/>
              <a:ext cx="7864169" cy="2194031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75000"/>
                </a:lnSpc>
                <a:spcBef>
                  <a:spcPct val="0"/>
                </a:spcBef>
                <a:buNone/>
                <a:defRPr sz="4800" b="1" i="0" kern="1200">
                  <a:solidFill>
                    <a:schemeClr val="tx1"/>
                  </a:solidFill>
                  <a:latin typeface="Bebas Neue" charset="0"/>
                  <a:ea typeface="Bebas Neue" charset="0"/>
                  <a:cs typeface="Bebas Neue" charset="0"/>
                </a:defRPr>
              </a:lvl1pPr>
            </a:lstStyle>
            <a:p>
              <a:pPr marL="457200" lvl="0" indent="-457200" fontAlgn="base">
                <a:lnSpc>
                  <a:spcPct val="100000"/>
                </a:lnSpc>
                <a:spcAft>
                  <a:spcPct val="0"/>
                </a:spcAft>
                <a:buFont typeface="Arial" panose="020B0604020202020204" pitchFamily="34" charset="0"/>
                <a:buChar char="•"/>
                <a:defRPr/>
              </a:pPr>
              <a:endParaRPr lang="en-US" sz="2800" b="0" dirty="0">
                <a:solidFill>
                  <a:schemeClr val="bg2"/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  <a:cs typeface="Arial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F4D7DC-EDC4-4FE9-B028-E59E4E979C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8513" y="1100424"/>
              <a:ext cx="7641030" cy="446094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34FC2F3-B84A-AD42-9548-E7E7A51D203E}"/>
                </a:ext>
              </a:extLst>
            </p:cNvPr>
            <p:cNvSpPr/>
            <p:nvPr/>
          </p:nvSpPr>
          <p:spPr>
            <a:xfrm>
              <a:off x="8668011" y="3908121"/>
              <a:ext cx="1929008" cy="7640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Source Sans Pro Regula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13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2245770"/>
            <a:ext cx="2733368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What are </a:t>
            </a:r>
            <a:b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you really invested in?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E41DF49-35C8-E84D-9EA3-00516F882155}"/>
              </a:ext>
            </a:extLst>
          </p:cNvPr>
          <p:cNvSpPr txBox="1">
            <a:spLocks/>
          </p:cNvSpPr>
          <p:nvPr/>
        </p:nvSpPr>
        <p:spPr>
          <a:xfrm>
            <a:off x="4174958" y="2331984"/>
            <a:ext cx="7864169" cy="2194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457200" lvl="0" indent="-45720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2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Arial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11B169-C7AB-420E-A4E5-470C3AA6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734517" y="0"/>
            <a:ext cx="84998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08AD86-EE24-1C44-B6A2-47BC4701DCF6}"/>
              </a:ext>
            </a:extLst>
          </p:cNvPr>
          <p:cNvSpPr/>
          <p:nvPr/>
        </p:nvSpPr>
        <p:spPr>
          <a:xfrm>
            <a:off x="2971800" y="0"/>
            <a:ext cx="9220200" cy="6858000"/>
          </a:xfrm>
          <a:prstGeom prst="rect">
            <a:avLst/>
          </a:prstGeom>
          <a:gradFill flip="none" rotWithShape="1">
            <a:gsLst>
              <a:gs pos="0">
                <a:srgbClr val="1E527F"/>
              </a:gs>
              <a:gs pos="100000">
                <a:srgbClr val="1C325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317" y="2245770"/>
            <a:ext cx="2733368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Biblical teaching on</a:t>
            </a:r>
            <a:b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investing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6E41DF49-35C8-E84D-9EA3-00516F882155}"/>
              </a:ext>
            </a:extLst>
          </p:cNvPr>
          <p:cNvSpPr txBox="1">
            <a:spLocks/>
          </p:cNvSpPr>
          <p:nvPr/>
        </p:nvSpPr>
        <p:spPr>
          <a:xfrm>
            <a:off x="4174958" y="2331984"/>
            <a:ext cx="7864169" cy="21940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Bebas Neue" charset="0"/>
                <a:ea typeface="Bebas Neue" charset="0"/>
                <a:cs typeface="Bebas Neue" charset="0"/>
              </a:defRPr>
            </a:lvl1pPr>
          </a:lstStyle>
          <a:p>
            <a:pPr marL="457200" lvl="0" indent="-45720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800" b="0" dirty="0">
              <a:solidFill>
                <a:schemeClr val="bg2"/>
              </a:solidFill>
              <a:latin typeface="Source Sans Pro SemiBold" panose="020B0503030403020204" pitchFamily="34" charset="0"/>
              <a:ea typeface="Source Sans Pro SemiBold" panose="020B0503030403020204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65D8AC-4946-354A-BC4B-EE3556749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57" y="0"/>
            <a:ext cx="67947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5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F2B158-D048-404D-9273-C2F09D17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8932" y="1937499"/>
            <a:ext cx="9056889" cy="3447301"/>
          </a:xfrm>
          <a:prstGeom prst="rect">
            <a:avLst/>
          </a:prstGeom>
        </p:spPr>
      </p:pic>
      <p:sp>
        <p:nvSpPr>
          <p:cNvPr id="14" name="Title 13">
            <a:extLst>
              <a:ext uri="{FF2B5EF4-FFF2-40B4-BE49-F238E27FC236}">
                <a16:creationId xmlns:a16="http://schemas.microsoft.com/office/drawing/2014/main" id="{B3A1C359-94D5-9441-B8AA-BF695F936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9" y="2190819"/>
            <a:ext cx="2781954" cy="217025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4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Rise of the Screened</a:t>
            </a:r>
            <a:br>
              <a:rPr lang="en-US" sz="44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400" spc="-1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Investments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/>
        <p:txBody>
          <a:bodyPr>
            <a:normAutofit fontScale="25000" lnSpcReduction="20000"/>
          </a:bodyPr>
          <a:lstStyle/>
          <a:p>
            <a:pPr marL="514338" indent="-514338">
              <a:buAutoNum type="arabicParenR"/>
            </a:pPr>
            <a:endParaRPr lang="en-US" sz="3500" dirty="0"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38" indent="-514338">
              <a:buAutoNum type="arabicParenR"/>
            </a:pPr>
            <a:endParaRPr lang="en-US" sz="3500" dirty="0">
              <a:latin typeface="Source Sans Pro Regular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95F0F-B06B-B14E-BBF6-26D934698564}"/>
              </a:ext>
            </a:extLst>
          </p:cNvPr>
          <p:cNvSpPr txBox="1"/>
          <p:nvPr/>
        </p:nvSpPr>
        <p:spPr>
          <a:xfrm>
            <a:off x="3557114" y="6099232"/>
            <a:ext cx="5101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Source Sans Pro Regular"/>
              </a:rPr>
              <a:t>Source: U.S. SIF Foundation (2020)</a:t>
            </a:r>
          </a:p>
          <a:p>
            <a:r>
              <a:rPr lang="en-US" sz="1000" dirty="0">
                <a:latin typeface="Source Sans Pro Regular"/>
              </a:rPr>
              <a:t>(ESG) : Environment, Social, Governance.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C5F00E-7991-466F-8A01-6DEDD0B6F102}"/>
              </a:ext>
            </a:extLst>
          </p:cNvPr>
          <p:cNvSpPr txBox="1"/>
          <p:nvPr/>
        </p:nvSpPr>
        <p:spPr>
          <a:xfrm>
            <a:off x="5695676" y="593497"/>
            <a:ext cx="418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Secular &amp; Faith based market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9BC057AC-988E-7D4B-991D-F6DBEF4C27CC}"/>
              </a:ext>
            </a:extLst>
          </p:cNvPr>
          <p:cNvSpPr/>
          <p:nvPr/>
        </p:nvSpPr>
        <p:spPr>
          <a:xfrm>
            <a:off x="9111830" y="2316597"/>
            <a:ext cx="1794982" cy="1274323"/>
          </a:xfrm>
          <a:prstGeom prst="wedgeRoundRectCallout">
            <a:avLst>
              <a:gd name="adj1" fmla="val 95925"/>
              <a:gd name="adj2" fmla="val -1291"/>
              <a:gd name="adj3" fmla="val 16667"/>
            </a:avLst>
          </a:prstGeom>
          <a:solidFill>
            <a:schemeClr val="bg2"/>
          </a:solidFill>
          <a:ln/>
          <a:effectLst>
            <a:outerShdw blurRad="254000" dist="76200" dir="5400000" sx="98000" sy="98000" algn="ctr" rotWithShape="0">
              <a:srgbClr val="1E527F">
                <a:alpha val="46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ource Sans Pro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4C947-24B0-4379-98C9-78F29810A412}"/>
              </a:ext>
            </a:extLst>
          </p:cNvPr>
          <p:cNvSpPr txBox="1"/>
          <p:nvPr/>
        </p:nvSpPr>
        <p:spPr>
          <a:xfrm>
            <a:off x="9272629" y="2468997"/>
            <a:ext cx="2441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$16.6 </a:t>
            </a:r>
          </a:p>
          <a:p>
            <a:r>
              <a:rPr lang="en-US" sz="2800" b="1" dirty="0">
                <a:solidFill>
                  <a:schemeClr val="accent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Trillion!</a:t>
            </a:r>
          </a:p>
        </p:txBody>
      </p:sp>
    </p:spTree>
    <p:extLst>
      <p:ext uri="{BB962C8B-B14F-4D97-AF65-F5344CB8AC3E}">
        <p14:creationId xmlns:p14="http://schemas.microsoft.com/office/powerpoint/2010/main" val="232431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Mark Zegulberg Orange Team">
      <a:dk1>
        <a:srgbClr val="2B2B2B"/>
      </a:dk1>
      <a:lt1>
        <a:srgbClr val="F6F8F8"/>
      </a:lt1>
      <a:dk2>
        <a:srgbClr val="2B2B2B"/>
      </a:dk2>
      <a:lt2>
        <a:srgbClr val="FFFFFF"/>
      </a:lt2>
      <a:accent1>
        <a:srgbClr val="FF6800"/>
      </a:accent1>
      <a:accent2>
        <a:srgbClr val="FF7200"/>
      </a:accent2>
      <a:accent3>
        <a:srgbClr val="FF7D00"/>
      </a:accent3>
      <a:accent4>
        <a:srgbClr val="FF8700"/>
      </a:accent4>
      <a:accent5>
        <a:srgbClr val="FF9100"/>
      </a:accent5>
      <a:accent6>
        <a:srgbClr val="FF9A00"/>
      </a:accent6>
      <a:hlink>
        <a:srgbClr val="5B9BD5"/>
      </a:hlink>
      <a:folHlink>
        <a:srgbClr val="70AD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39411</TotalTime>
  <Words>761</Words>
  <Application>Microsoft Macintosh PowerPoint</Application>
  <PresentationFormat>Widescreen</PresentationFormat>
  <Paragraphs>134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ASAP CONDENSED</vt:lpstr>
      <vt:lpstr>Asap Condensed Regular</vt:lpstr>
      <vt:lpstr>Calibri</vt:lpstr>
      <vt:lpstr>Open Sans</vt:lpstr>
      <vt:lpstr>Source Sans Pro</vt:lpstr>
      <vt:lpstr>Source Sans Pro Light</vt:lpstr>
      <vt:lpstr>Source Sans Pro Regular</vt:lpstr>
      <vt:lpstr>Source Sans Pro SemiBold</vt:lpstr>
      <vt:lpstr>Wingdings</vt:lpstr>
      <vt:lpstr>Office Theme</vt:lpstr>
      <vt:lpstr>PowerPoint Presentation</vt:lpstr>
      <vt:lpstr>Disclosures</vt:lpstr>
      <vt:lpstr> Today’s Speaker</vt:lpstr>
      <vt:lpstr>PowerPoint Presentation</vt:lpstr>
      <vt:lpstr>PowerPoint Presentation</vt:lpstr>
      <vt:lpstr>What are  you really invested in?</vt:lpstr>
      <vt:lpstr>What are  you really invested in?</vt:lpstr>
      <vt:lpstr>Biblical teaching on investing</vt:lpstr>
      <vt:lpstr>Rise of the Screened Investments</vt:lpstr>
      <vt:lpstr>What the media says about BRI</vt:lpstr>
      <vt:lpstr>Different investment approaches</vt:lpstr>
      <vt:lpstr>PowerPoint Presentation</vt:lpstr>
      <vt:lpstr>Where BRI is going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Eric Smyth</cp:lastModifiedBy>
  <cp:revision>410</cp:revision>
  <cp:lastPrinted>2018-07-25T17:36:11Z</cp:lastPrinted>
  <dcterms:created xsi:type="dcterms:W3CDTF">2016-03-16T06:48:42Z</dcterms:created>
  <dcterms:modified xsi:type="dcterms:W3CDTF">2021-02-16T18:33:39Z</dcterms:modified>
  <cp:category/>
</cp:coreProperties>
</file>