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682" r:id="rId2"/>
    <p:sldId id="512" r:id="rId3"/>
    <p:sldId id="672" r:id="rId4"/>
    <p:sldId id="666" r:id="rId5"/>
    <p:sldId id="550" r:id="rId6"/>
    <p:sldId id="668" r:id="rId7"/>
    <p:sldId id="658" r:id="rId8"/>
    <p:sldId id="667" r:id="rId9"/>
    <p:sldId id="557" r:id="rId10"/>
    <p:sldId id="674" r:id="rId11"/>
    <p:sldId id="680" r:id="rId12"/>
    <p:sldId id="678" r:id="rId13"/>
    <p:sldId id="673" r:id="rId14"/>
    <p:sldId id="552" r:id="rId15"/>
    <p:sldId id="560" r:id="rId16"/>
    <p:sldId id="679" r:id="rId17"/>
    <p:sldId id="683" r:id="rId18"/>
    <p:sldId id="684" r:id="rId19"/>
    <p:sldId id="660" r:id="rId20"/>
    <p:sldId id="561" r:id="rId21"/>
    <p:sldId id="671" r:id="rId22"/>
    <p:sldId id="685" r:id="rId23"/>
    <p:sldId id="663" r:id="rId24"/>
    <p:sldId id="661" r:id="rId25"/>
    <p:sldId id="665" r:id="rId26"/>
    <p:sldId id="586" r:id="rId27"/>
    <p:sldId id="577" r:id="rId28"/>
    <p:sldId id="659" r:id="rId29"/>
    <p:sldId id="579" r:id="rId30"/>
    <p:sldId id="257" r:id="rId31"/>
    <p:sldId id="258" r:id="rId32"/>
    <p:sldId id="533" r:id="rId3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Netzly" initials="RN" lastIdx="2" clrIdx="0">
    <p:extLst>
      <p:ext uri="{19B8F6BF-5375-455C-9EA6-DF929625EA0E}">
        <p15:presenceInfo xmlns:p15="http://schemas.microsoft.com/office/powerpoint/2012/main" userId="b8d0c7a600034012" providerId="Windows Live"/>
      </p:ext>
    </p:extLst>
  </p:cmAuthor>
  <p:cmAuthor id="2" name="Eric Smyth" initials="ES" lastIdx="2" clrIdx="1">
    <p:extLst>
      <p:ext uri="{19B8F6BF-5375-455C-9EA6-DF929625EA0E}">
        <p15:presenceInfo xmlns:p15="http://schemas.microsoft.com/office/powerpoint/2012/main" userId="S::eric.smyth@inspireinvesting.com::1d2b89c9-a0de-403b-8bcb-16db0819a5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C3"/>
    <a:srgbClr val="F2F8FC"/>
    <a:srgbClr val="FFFFFF"/>
    <a:srgbClr val="58B2FF"/>
    <a:srgbClr val="C5F0FF"/>
    <a:srgbClr val="1E5269"/>
    <a:srgbClr val="1E527F"/>
    <a:srgbClr val="1C3253"/>
    <a:srgbClr val="FFEEEE"/>
    <a:srgbClr val="B1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7" autoAdjust="0"/>
    <p:restoredTop sz="92165" autoAdjust="0"/>
  </p:normalViewPr>
  <p:slideViewPr>
    <p:cSldViewPr snapToGrid="0" snapToObjects="1">
      <p:cViewPr varScale="1">
        <p:scale>
          <a:sx n="76" d="100"/>
          <a:sy n="76" d="100"/>
        </p:scale>
        <p:origin x="1974" y="96"/>
      </p:cViewPr>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24T20:13:07.642" idx="2">
    <p:pos x="7799" y="-147"/>
    <p:text>Please note: I updated Robert's and Aaron's bios slightly.</p:text>
    <p:extLst>
      <p:ext uri="{C676402C-5697-4E1C-873F-D02D1690AC5C}">
        <p15:threadingInfo xmlns:p15="http://schemas.microsoft.com/office/powerpoint/2012/main" timeZoneBias="420"/>
      </p:ext>
    </p:extLst>
  </p:cm>
  <p:cm authorId="2" dt="2019-07-25T12:24:33.408" idx="2">
    <p:pos x="7799" y="-51"/>
    <p:text>ok!</p:text>
    <p:extLst>
      <p:ext uri="{C676402C-5697-4E1C-873F-D02D1690AC5C}">
        <p15:threadingInfo xmlns:p15="http://schemas.microsoft.com/office/powerpoint/2012/main" timeZoneBias="420">
          <p15:parentCm authorId="1" idx="2"/>
        </p15:threadingInfo>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5-30T23:05:47.993"/>
    </inkml:context>
    <inkml:brush xml:id="br0">
      <inkml:brushProperty name="width" value="0.08467" units="cm"/>
      <inkml:brushProperty name="height" value="0.08467" units="cm"/>
      <inkml:brushProperty name="color" value="#FF9100"/>
      <inkml:brushProperty name="ignorePressure" value="1"/>
    </inkml:brush>
  </inkml:definitions>
  <inkml:trace contextRef="#ctx0" brushRef="#br0">13962 4354,'0'0,"0"0,0 0,-11-5,-14-5,-16-6,-21-6,-28-6,-32-8,-33-4,-33-8,-24-4,-21-6,-23-4,-33 0,-30 0,-19 7,-20 7,-24 9,-9 11,-4 13,3 14,-4 16,10 16,28 15,19 20,24 19,32 14,36 13,40 9,41 13,42 11,38 21,50 17,56 20,67 17,76 14,93 8,102-6,99-19,69-29,59-40,26-44,7-45,-1-42,-35-33,-39-30,-58-27,-58-21,-61-15,-68-6,-72-4,-70 1,-66-4,-67-19,-68-28,-67-20,-63-13,-46 4,-39 14,-10 27,40 41,61 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2-03T20:02:01.516"/>
    </inkml:context>
    <inkml:brush xml:id="br0">
      <inkml:brushProperty name="width" value="0.08467" units="cm"/>
      <inkml:brushProperty name="height" value="0.08467" units="cm"/>
      <inkml:brushProperty name="color" value="#FF8700"/>
      <inkml:brushProperty name="ignorePressure" value="1"/>
    </inkml:brush>
  </inkml:definitions>
  <inkml:trace contextRef="#ctx0" brushRef="#br0">7942 3687,'4'5,"3"-4,-2-15,0-16,-2-6,0-11,-7-3,-7-6,-5-3,-1 3,-2 7,2 7,4 7,0 9,2 3,2 3,4-7,-7-6,-6-3,-5-5,1 1,6-4,-1 8,4 4,17 8,32 7,18 12,20 7,15 7,1 2,-9 5,-14-1,-14-3,-6 1,-8-2,-4-2,-5-4,-2-2,-1 4,-6-1</inkml:trace>
  <inkml:trace contextRef="#ctx0" brushRef="#br0" timeOffset="1">7805 3169,'5'-5,"10"-2,13 1,14 10,6 6,4 13,1 14,7-1,7-1,-4 2,-3 5,-2 4,2 8,2 4,-7 7,-7-4,-8-2,8 7,7 6,6 5,-2-6,-7-6,2 4,-3-4,-11-8,-12-6,-10-6,-9-2,3 7,5 7,-1 4,-3 6,-4 5,-4-1,-1 3,-3 6,-1 4,-1-8,1-3,-1-4,1-1,-1-6,1-5,0-8,-5-11,-1-9,-5 6,-4 6,-5 4,1 1,0 0,-3-6,-2-1,-1-4,0-6,2-5,7 0,1-1,-7 6,-4 2,-2 0,-1 0,0 0,-5-7,-1-1,1-6,-3-5,5 0,7-3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5-30T23:05:47.993"/>
    </inkml:context>
    <inkml:brush xml:id="br0">
      <inkml:brushProperty name="width" value="0.08467" units="cm"/>
      <inkml:brushProperty name="height" value="0.08467" units="cm"/>
      <inkml:brushProperty name="color" value="#FF9100"/>
      <inkml:brushProperty name="ignorePressure" value="1"/>
    </inkml:brush>
  </inkml:definitions>
  <inkml:trace contextRef="#ctx0" brushRef="#br0">15351 4354,'0'0,"0"0,0 0,-13-5,-17-5,-18-6,-26-6,-34-6,-37-8,-40-4,-39-8,-29-4,-25-6,-28-4,-38 0,-37 0,-22 7,-24 7,-29 9,-10 11,-6 13,5 14,-6 16,13 16,33 15,22 20,30 19,37 14,43 13,48 9,49 13,51 11,44 21,60 17,67 20,80 17,90 14,111 8,123-6,117-19,82-29,71-40,31-44,8-45,-1-42,-42-33,-46-30,-69-27,-70-21,-72-15,-82-6,-85-4,-84 1,-79-4,-79-19,-82-28,-80-20,-74-13,-56 4,-46 14,-12 27,47 41,74 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5-30T23:01:49.705"/>
    </inkml:context>
    <inkml:brush xml:id="br0">
      <inkml:brushProperty name="width" value="0.08467" units="cm"/>
      <inkml:brushProperty name="height" value="0.08467" units="cm"/>
      <inkml:brushProperty name="color" value="#FF8700"/>
      <inkml:brushProperty name="ignorePressure" value="1"/>
    </inkml:brush>
  </inkml:definitions>
  <inkml:trace contextRef="#ctx0" brushRef="#br0">7942 3687,'4'5,"3"-4,-2-15,0-16,-2-6,0-11,-7-3,-7-6,-5-3,-1 3,-2 7,2 7,4 7,0 9,2 3,2 3,4-7,-7-6,-6-3,-5-5,1 1,6-4,-1 8,4 4,17 8,32 7,18 12,20 7,15 7,1 2,-9 5,-14-1,-14-3,-6 1,-8-2,-4-2,-5-4,-2-2,-1 4,-6-1</inkml:trace>
  <inkml:trace contextRef="#ctx0" brushRef="#br0" timeOffset="-1961">7805 3169,'5'-5,"10"-2,13 1,14 10,6 6,4 13,1 14,7-1,7-1,-4 2,-3 5,-2 4,2 8,2 4,-7 7,-7-4,-8-2,8 7,7 6,6 5,-2-6,-7-6,2 4,-3-4,-11-8,-12-6,-10-6,-9-2,3 7,5 7,-1 4,-3 6,-4 5,-4-1,-1 3,-3 6,-1 4,-1-8,1-3,-1-4,1-1,-1-6,1-5,0-8,-5-11,-1-9,-5 6,-4 6,-5 4,1 1,0 0,-3-6,-2-1,-1-4,0-6,2-5,7 0,1-1,-7 6,-4 2,-2 0,-1 0,0 0,-5-7,-1-1,1-6,-3-5,5 0,7-3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b="0" i="0">
                <a:latin typeface="Source Sans Pro Regular"/>
              </a:defRPr>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b="0" i="0">
                <a:latin typeface="Source Sans Pro Regular"/>
              </a:defRPr>
            </a:lvl1pPr>
          </a:lstStyle>
          <a:p>
            <a:fld id="{72166162-17D7-6D4C-A3BA-6F2DF484E260}" type="datetimeFigureOut">
              <a:rPr lang="en-US" smtClean="0"/>
              <a:pPr/>
              <a:t>9/5/2019</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b="0" i="0">
                <a:latin typeface="Source Sans Pro Regular"/>
              </a:defRPr>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b="0" i="0">
                <a:latin typeface="Source Sans Pro Regular"/>
              </a:defRPr>
            </a:lvl1pPr>
          </a:lstStyle>
          <a:p>
            <a:fld id="{193C1C83-8DD6-9846-8834-18F9F949CB4E}" type="slidenum">
              <a:rPr lang="en-US" smtClean="0"/>
              <a:pPr/>
              <a:t>‹#›</a:t>
            </a:fld>
            <a:endParaRPr lang="en-US" dirty="0"/>
          </a:p>
        </p:txBody>
      </p:sp>
    </p:spTree>
    <p:extLst>
      <p:ext uri="{BB962C8B-B14F-4D97-AF65-F5344CB8AC3E}">
        <p14:creationId xmlns:p14="http://schemas.microsoft.com/office/powerpoint/2010/main" val="1369356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Sans Pro Regular"/>
        <a:ea typeface="+mn-ea"/>
        <a:cs typeface="+mn-cs"/>
      </a:defRPr>
    </a:lvl1pPr>
    <a:lvl2pPr marL="457200" algn="l" defTabSz="914400" rtl="0" eaLnBrk="1" latinLnBrk="0" hangingPunct="1">
      <a:defRPr sz="1200" b="0" i="0" kern="1200">
        <a:solidFill>
          <a:schemeClr val="tx1"/>
        </a:solidFill>
        <a:latin typeface="Source Sans Pro Regular"/>
        <a:ea typeface="+mn-ea"/>
        <a:cs typeface="+mn-cs"/>
      </a:defRPr>
    </a:lvl2pPr>
    <a:lvl3pPr marL="914400" algn="l" defTabSz="914400" rtl="0" eaLnBrk="1" latinLnBrk="0" hangingPunct="1">
      <a:defRPr sz="1200" b="0" i="0" kern="1200">
        <a:solidFill>
          <a:schemeClr val="tx1"/>
        </a:solidFill>
        <a:latin typeface="Source Sans Pro Regular"/>
        <a:ea typeface="+mn-ea"/>
        <a:cs typeface="+mn-cs"/>
      </a:defRPr>
    </a:lvl3pPr>
    <a:lvl4pPr marL="1371600" algn="l" defTabSz="914400" rtl="0" eaLnBrk="1" latinLnBrk="0" hangingPunct="1">
      <a:defRPr sz="1200" b="0" i="0" kern="1200">
        <a:solidFill>
          <a:schemeClr val="tx1"/>
        </a:solidFill>
        <a:latin typeface="Source Sans Pro Regular"/>
        <a:ea typeface="+mn-ea"/>
        <a:cs typeface="+mn-cs"/>
      </a:defRPr>
    </a:lvl4pPr>
    <a:lvl5pPr marL="1828800" algn="l" defTabSz="914400" rtl="0" eaLnBrk="1" latinLnBrk="0" hangingPunct="1">
      <a:defRPr sz="1200" b="0" i="0" kern="1200">
        <a:solidFill>
          <a:schemeClr val="tx1"/>
        </a:solidFill>
        <a:latin typeface="Source Sans Pro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is,</a:t>
            </a:r>
            <a:r>
              <a:rPr lang="en-US" baseline="0" dirty="0"/>
              <a:t> most investors have no idea what they are really invested in from an ESG/values based perspective. </a:t>
            </a:r>
            <a:endParaRPr lang="en-US" dirty="0"/>
          </a:p>
        </p:txBody>
      </p:sp>
      <p:sp>
        <p:nvSpPr>
          <p:cNvPr id="4" name="Slide Number Placeholder 3"/>
          <p:cNvSpPr>
            <a:spLocks noGrp="1"/>
          </p:cNvSpPr>
          <p:nvPr>
            <p:ph type="sldNum" sz="quarter" idx="10"/>
          </p:nvPr>
        </p:nvSpPr>
        <p:spPr/>
        <p:txBody>
          <a:bodyPr/>
          <a:lstStyle/>
          <a:p>
            <a:fld id="{193C1C83-8DD6-9846-8834-18F9F949CB4E}" type="slidenum">
              <a:rPr lang="en-US" smtClean="0"/>
              <a:pPr/>
              <a:t>5</a:t>
            </a:fld>
            <a:endParaRPr lang="en-US" dirty="0"/>
          </a:p>
        </p:txBody>
      </p:sp>
    </p:spTree>
    <p:extLst>
      <p:ext uri="{BB962C8B-B14F-4D97-AF65-F5344CB8AC3E}">
        <p14:creationId xmlns:p14="http://schemas.microsoft.com/office/powerpoint/2010/main" val="4001793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is,</a:t>
            </a:r>
            <a:r>
              <a:rPr lang="en-US" baseline="0" dirty="0"/>
              <a:t> most investors have no idea what they are really invested in from an ESG/values based perspective. </a:t>
            </a:r>
            <a:endParaRPr lang="en-US" dirty="0"/>
          </a:p>
        </p:txBody>
      </p:sp>
      <p:sp>
        <p:nvSpPr>
          <p:cNvPr id="4" name="Slide Number Placeholder 3"/>
          <p:cNvSpPr>
            <a:spLocks noGrp="1"/>
          </p:cNvSpPr>
          <p:nvPr>
            <p:ph type="sldNum" sz="quarter" idx="10"/>
          </p:nvPr>
        </p:nvSpPr>
        <p:spPr/>
        <p:txBody>
          <a:bodyPr/>
          <a:lstStyle/>
          <a:p>
            <a:fld id="{193C1C83-8DD6-9846-8834-18F9F949CB4E}" type="slidenum">
              <a:rPr lang="en-US" smtClean="0"/>
              <a:pPr/>
              <a:t>6</a:t>
            </a:fld>
            <a:endParaRPr lang="en-US" dirty="0"/>
          </a:p>
        </p:txBody>
      </p:sp>
    </p:spTree>
    <p:extLst>
      <p:ext uri="{BB962C8B-B14F-4D97-AF65-F5344CB8AC3E}">
        <p14:creationId xmlns:p14="http://schemas.microsoft.com/office/powerpoint/2010/main" val="457955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is,</a:t>
            </a:r>
            <a:r>
              <a:rPr lang="en-US" baseline="0" dirty="0"/>
              <a:t> most investors have no idea what they are really invested in from an ESG/values based perspective. </a:t>
            </a:r>
            <a:endParaRPr lang="en-US" dirty="0"/>
          </a:p>
        </p:txBody>
      </p:sp>
      <p:sp>
        <p:nvSpPr>
          <p:cNvPr id="4" name="Slide Number Placeholder 3"/>
          <p:cNvSpPr>
            <a:spLocks noGrp="1"/>
          </p:cNvSpPr>
          <p:nvPr>
            <p:ph type="sldNum" sz="quarter" idx="10"/>
          </p:nvPr>
        </p:nvSpPr>
        <p:spPr/>
        <p:txBody>
          <a:bodyPr/>
          <a:lstStyle/>
          <a:p>
            <a:fld id="{193C1C83-8DD6-9846-8834-18F9F949CB4E}" type="slidenum">
              <a:rPr lang="en-US" smtClean="0"/>
              <a:pPr/>
              <a:t>7</a:t>
            </a:fld>
            <a:endParaRPr lang="en-US" dirty="0"/>
          </a:p>
        </p:txBody>
      </p:sp>
    </p:spTree>
    <p:extLst>
      <p:ext uri="{BB962C8B-B14F-4D97-AF65-F5344CB8AC3E}">
        <p14:creationId xmlns:p14="http://schemas.microsoft.com/office/powerpoint/2010/main" val="247322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C1C83-8DD6-9846-8834-18F9F949CB4E}" type="slidenum">
              <a:rPr lang="en-US" smtClean="0"/>
              <a:pPr/>
              <a:t>8</a:t>
            </a:fld>
            <a:endParaRPr lang="en-US" dirty="0"/>
          </a:p>
        </p:txBody>
      </p:sp>
    </p:spTree>
    <p:extLst>
      <p:ext uri="{BB962C8B-B14F-4D97-AF65-F5344CB8AC3E}">
        <p14:creationId xmlns:p14="http://schemas.microsoft.com/office/powerpoint/2010/main" val="981443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F90BF3-7732-4846-8C83-DAE9802EF7D4}" type="slidenum">
              <a:rPr lang="en-US" smtClean="0"/>
              <a:t>9</a:t>
            </a:fld>
            <a:endParaRPr lang="en-US"/>
          </a:p>
        </p:txBody>
      </p:sp>
    </p:spTree>
    <p:extLst>
      <p:ext uri="{BB962C8B-B14F-4D97-AF65-F5344CB8AC3E}">
        <p14:creationId xmlns:p14="http://schemas.microsoft.com/office/powerpoint/2010/main" val="598260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which approach you use, you can apply it</a:t>
            </a:r>
            <a:r>
              <a:rPr lang="en-US" baseline="0" dirty="0"/>
              <a:t> through a biblical perspective.</a:t>
            </a:r>
            <a:endParaRPr lang="en-US" dirty="0"/>
          </a:p>
        </p:txBody>
      </p:sp>
      <p:sp>
        <p:nvSpPr>
          <p:cNvPr id="4" name="Slide Number Placeholder 3"/>
          <p:cNvSpPr>
            <a:spLocks noGrp="1"/>
          </p:cNvSpPr>
          <p:nvPr>
            <p:ph type="sldNum" sz="quarter" idx="10"/>
          </p:nvPr>
        </p:nvSpPr>
        <p:spPr/>
        <p:txBody>
          <a:bodyPr/>
          <a:lstStyle/>
          <a:p>
            <a:fld id="{193C1C83-8DD6-9846-8834-18F9F949CB4E}" type="slidenum">
              <a:rPr lang="en-US" smtClean="0"/>
              <a:pPr/>
              <a:t>11</a:t>
            </a:fld>
            <a:endParaRPr lang="en-US" dirty="0"/>
          </a:p>
        </p:txBody>
      </p:sp>
    </p:spTree>
    <p:extLst>
      <p:ext uri="{BB962C8B-B14F-4D97-AF65-F5344CB8AC3E}">
        <p14:creationId xmlns:p14="http://schemas.microsoft.com/office/powerpoint/2010/main" val="457955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which approach you use, you can apply it</a:t>
            </a:r>
            <a:r>
              <a:rPr lang="en-US" baseline="0" dirty="0"/>
              <a:t> through a biblical perspective.</a:t>
            </a:r>
            <a:endParaRPr lang="en-US" dirty="0"/>
          </a:p>
        </p:txBody>
      </p:sp>
      <p:sp>
        <p:nvSpPr>
          <p:cNvPr id="4" name="Slide Number Placeholder 3"/>
          <p:cNvSpPr>
            <a:spLocks noGrp="1"/>
          </p:cNvSpPr>
          <p:nvPr>
            <p:ph type="sldNum" sz="quarter" idx="10"/>
          </p:nvPr>
        </p:nvSpPr>
        <p:spPr/>
        <p:txBody>
          <a:bodyPr/>
          <a:lstStyle/>
          <a:p>
            <a:fld id="{193C1C83-8DD6-9846-8834-18F9F949CB4E}" type="slidenum">
              <a:rPr lang="en-US" smtClean="0"/>
              <a:pPr/>
              <a:t>12</a:t>
            </a:fld>
            <a:endParaRPr lang="en-US" dirty="0"/>
          </a:p>
        </p:txBody>
      </p:sp>
    </p:spTree>
    <p:extLst>
      <p:ext uri="{BB962C8B-B14F-4D97-AF65-F5344CB8AC3E}">
        <p14:creationId xmlns:p14="http://schemas.microsoft.com/office/powerpoint/2010/main" val="3801086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which approach you use, you can apply it</a:t>
            </a:r>
            <a:r>
              <a:rPr lang="en-US" baseline="0" dirty="0"/>
              <a:t> through a biblical perspective.</a:t>
            </a:r>
            <a:endParaRPr lang="en-US" dirty="0"/>
          </a:p>
        </p:txBody>
      </p:sp>
      <p:sp>
        <p:nvSpPr>
          <p:cNvPr id="4" name="Slide Number Placeholder 3"/>
          <p:cNvSpPr>
            <a:spLocks noGrp="1"/>
          </p:cNvSpPr>
          <p:nvPr>
            <p:ph type="sldNum" sz="quarter" idx="10"/>
          </p:nvPr>
        </p:nvSpPr>
        <p:spPr/>
        <p:txBody>
          <a:bodyPr/>
          <a:lstStyle/>
          <a:p>
            <a:fld id="{193C1C83-8DD6-9846-8834-18F9F949CB4E}" type="slidenum">
              <a:rPr lang="en-US" smtClean="0"/>
              <a:pPr/>
              <a:t>16</a:t>
            </a:fld>
            <a:endParaRPr lang="en-US" dirty="0"/>
          </a:p>
        </p:txBody>
      </p:sp>
    </p:spTree>
    <p:extLst>
      <p:ext uri="{BB962C8B-B14F-4D97-AF65-F5344CB8AC3E}">
        <p14:creationId xmlns:p14="http://schemas.microsoft.com/office/powerpoint/2010/main" val="3945229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C1C83-8DD6-9846-8834-18F9F949CB4E}" type="slidenum">
              <a:rPr lang="en-US" smtClean="0"/>
              <a:pPr/>
              <a:t>18</a:t>
            </a:fld>
            <a:endParaRPr lang="en-US" dirty="0"/>
          </a:p>
        </p:txBody>
      </p:sp>
    </p:spTree>
    <p:extLst>
      <p:ext uri="{BB962C8B-B14F-4D97-AF65-F5344CB8AC3E}">
        <p14:creationId xmlns:p14="http://schemas.microsoft.com/office/powerpoint/2010/main" val="2147047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3C2072-5F27-8E4F-928E-6E4F54B385CA}"/>
              </a:ext>
            </a:extLst>
          </p:cNvPr>
          <p:cNvSpPr/>
          <p:nvPr userDrawn="1"/>
        </p:nvSpPr>
        <p:spPr>
          <a:xfrm>
            <a:off x="3002939" y="0"/>
            <a:ext cx="1228803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Regular"/>
            </a:endParaRPr>
          </a:p>
        </p:txBody>
      </p:sp>
      <p:sp>
        <p:nvSpPr>
          <p:cNvPr id="14" name="Title 13"/>
          <p:cNvSpPr>
            <a:spLocks noGrp="1"/>
          </p:cNvSpPr>
          <p:nvPr>
            <p:ph type="title"/>
          </p:nvPr>
        </p:nvSpPr>
        <p:spPr>
          <a:xfrm>
            <a:off x="577959" y="223917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406AFB61-ADAE-2D4C-B1A5-825CE391B98E}"/>
              </a:ext>
            </a:extLst>
          </p:cNvPr>
          <p:cNvCxnSpPr/>
          <p:nvPr userDrawn="1"/>
        </p:nvCxnSpPr>
        <p:spPr>
          <a:xfrm>
            <a:off x="685800" y="6243079"/>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BD7DDFB-9A53-8547-A8B5-CD9C00F18139}"/>
              </a:ext>
            </a:extLst>
          </p:cNvPr>
          <p:cNvPicPr>
            <a:picLocks noChangeAspect="1"/>
          </p:cNvPicPr>
          <p:nvPr userDrawn="1"/>
        </p:nvPicPr>
        <p:blipFill>
          <a:blip r:embed="rId2"/>
          <a:stretch>
            <a:fillRect/>
          </a:stretch>
        </p:blipFill>
        <p:spPr>
          <a:xfrm>
            <a:off x="10795038" y="6337101"/>
            <a:ext cx="1104989" cy="346168"/>
          </a:xfrm>
          <a:prstGeom prst="rect">
            <a:avLst/>
          </a:prstGeom>
        </p:spPr>
      </p:pic>
      <p:sp>
        <p:nvSpPr>
          <p:cNvPr id="11" name="Slide Number Placeholder 5">
            <a:extLst>
              <a:ext uri="{FF2B5EF4-FFF2-40B4-BE49-F238E27FC236}">
                <a16:creationId xmlns:a16="http://schemas.microsoft.com/office/drawing/2014/main" id="{092A099D-674A-4034-AA3B-44F67BD3866B}"/>
              </a:ext>
            </a:extLst>
          </p:cNvPr>
          <p:cNvSpPr txBox="1">
            <a:spLocks/>
          </p:cNvSpPr>
          <p:nvPr userDrawn="1"/>
        </p:nvSpPr>
        <p:spPr>
          <a:xfrm>
            <a:off x="580132" y="6312296"/>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15925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Picture Placeholder 2"/>
          <p:cNvSpPr>
            <a:spLocks noGrp="1"/>
          </p:cNvSpPr>
          <p:nvPr>
            <p:ph type="pic" sz="quarter" idx="10" hasCustomPrompt="1"/>
          </p:nvPr>
        </p:nvSpPr>
        <p:spPr>
          <a:xfrm>
            <a:off x="4034109" y="1684531"/>
            <a:ext cx="1686296" cy="1686296"/>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29" name="Picture Placeholder 2"/>
          <p:cNvSpPr>
            <a:spLocks noGrp="1"/>
          </p:cNvSpPr>
          <p:nvPr>
            <p:ph type="pic" sz="quarter" idx="11" hasCustomPrompt="1"/>
          </p:nvPr>
        </p:nvSpPr>
        <p:spPr>
          <a:xfrm>
            <a:off x="6709447" y="1684531"/>
            <a:ext cx="1686296" cy="1686296"/>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30" name="Picture Placeholder 2"/>
          <p:cNvSpPr>
            <a:spLocks noGrp="1"/>
          </p:cNvSpPr>
          <p:nvPr>
            <p:ph type="pic" sz="quarter" idx="12" hasCustomPrompt="1"/>
          </p:nvPr>
        </p:nvSpPr>
        <p:spPr>
          <a:xfrm>
            <a:off x="9410002" y="1684531"/>
            <a:ext cx="1686296" cy="1686296"/>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9" name="Slide Number Placeholder 5">
            <a:extLst>
              <a:ext uri="{FF2B5EF4-FFF2-40B4-BE49-F238E27FC236}">
                <a16:creationId xmlns:a16="http://schemas.microsoft.com/office/drawing/2014/main" id="{C9A64167-0072-4516-922C-DB9A07A59C74}"/>
              </a:ext>
            </a:extLst>
          </p:cNvPr>
          <p:cNvSpPr txBox="1">
            <a:spLocks/>
          </p:cNvSpPr>
          <p:nvPr userDrawn="1"/>
        </p:nvSpPr>
        <p:spPr>
          <a:xfrm>
            <a:off x="577959" y="6141945"/>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170294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sz="quarter" idx="12" hasCustomPrompt="1"/>
          </p:nvPr>
        </p:nvSpPr>
        <p:spPr>
          <a:xfrm>
            <a:off x="3027404" y="0"/>
            <a:ext cx="9164595" cy="3129106"/>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9" name="Picture Placeholder 2"/>
          <p:cNvSpPr>
            <a:spLocks noGrp="1"/>
          </p:cNvSpPr>
          <p:nvPr>
            <p:ph type="pic" sz="quarter" idx="10" hasCustomPrompt="1"/>
          </p:nvPr>
        </p:nvSpPr>
        <p:spPr>
          <a:xfrm>
            <a:off x="3847304" y="3176699"/>
            <a:ext cx="951870" cy="951870"/>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21" name="Picture Placeholder 2"/>
          <p:cNvSpPr>
            <a:spLocks noGrp="1"/>
          </p:cNvSpPr>
          <p:nvPr>
            <p:ph type="pic" sz="quarter" idx="13" hasCustomPrompt="1"/>
          </p:nvPr>
        </p:nvSpPr>
        <p:spPr>
          <a:xfrm>
            <a:off x="7913474" y="3176699"/>
            <a:ext cx="951870" cy="951870"/>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10" name="Slide Number Placeholder 5">
            <a:extLst>
              <a:ext uri="{FF2B5EF4-FFF2-40B4-BE49-F238E27FC236}">
                <a16:creationId xmlns:a16="http://schemas.microsoft.com/office/drawing/2014/main" id="{5A9FA64F-178C-43DD-B2C6-8990D6C07168}"/>
              </a:ext>
            </a:extLst>
          </p:cNvPr>
          <p:cNvSpPr txBox="1">
            <a:spLocks/>
          </p:cNvSpPr>
          <p:nvPr userDrawn="1"/>
        </p:nvSpPr>
        <p:spPr>
          <a:xfrm>
            <a:off x="577959" y="6141945"/>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1388803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sp>
        <p:nvSpPr>
          <p:cNvPr id="13" name="Picture Placeholder 2"/>
          <p:cNvSpPr>
            <a:spLocks noGrp="1"/>
          </p:cNvSpPr>
          <p:nvPr>
            <p:ph type="pic" sz="quarter" idx="12" hasCustomPrompt="1"/>
          </p:nvPr>
        </p:nvSpPr>
        <p:spPr>
          <a:xfrm>
            <a:off x="4540101" y="-21266"/>
            <a:ext cx="7651897" cy="3450998"/>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11" name="Picture Placeholder 2"/>
          <p:cNvSpPr>
            <a:spLocks noGrp="1"/>
          </p:cNvSpPr>
          <p:nvPr>
            <p:ph type="pic" sz="quarter" idx="13" hasCustomPrompt="1"/>
          </p:nvPr>
        </p:nvSpPr>
        <p:spPr>
          <a:xfrm>
            <a:off x="4540101" y="3429732"/>
            <a:ext cx="7651897" cy="3450998"/>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12" name="Rectangle 11"/>
          <p:cNvSpPr/>
          <p:nvPr userDrawn="1"/>
        </p:nvSpPr>
        <p:spPr>
          <a:xfrm>
            <a:off x="3047622" y="0"/>
            <a:ext cx="149247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Regular"/>
            </a:endParaRPr>
          </a:p>
        </p:txBody>
      </p:sp>
      <p:cxnSp>
        <p:nvCxnSpPr>
          <p:cNvPr id="15" name="Straight Connector 14">
            <a:extLst>
              <a:ext uri="{FF2B5EF4-FFF2-40B4-BE49-F238E27FC236}">
                <a16:creationId xmlns:a16="http://schemas.microsoft.com/office/drawing/2014/main" id="{93529363-3178-BE4A-82D6-CBC60BD1818D}"/>
              </a:ext>
            </a:extLst>
          </p:cNvPr>
          <p:cNvCxnSpPr/>
          <p:nvPr userDrawn="1"/>
        </p:nvCxnSpPr>
        <p:spPr>
          <a:xfrm>
            <a:off x="685800" y="6243079"/>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F42EFE59-1074-40F9-9230-B9652BF363F8}"/>
              </a:ext>
            </a:extLst>
          </p:cNvPr>
          <p:cNvSpPr txBox="1">
            <a:spLocks/>
          </p:cNvSpPr>
          <p:nvPr userDrawn="1"/>
        </p:nvSpPr>
        <p:spPr>
          <a:xfrm>
            <a:off x="577959" y="6283260"/>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653635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1682805"/>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sp>
        <p:nvSpPr>
          <p:cNvPr id="6" name="Rectangle 5"/>
          <p:cNvSpPr/>
          <p:nvPr userDrawn="1"/>
        </p:nvSpPr>
        <p:spPr>
          <a:xfrm>
            <a:off x="3047622" y="0"/>
            <a:ext cx="329139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Regular"/>
            </a:endParaRPr>
          </a:p>
        </p:txBody>
      </p:sp>
      <p:cxnSp>
        <p:nvCxnSpPr>
          <p:cNvPr id="9" name="Straight Connector 8">
            <a:extLst>
              <a:ext uri="{FF2B5EF4-FFF2-40B4-BE49-F238E27FC236}">
                <a16:creationId xmlns:a16="http://schemas.microsoft.com/office/drawing/2014/main" id="{F30D9892-EFFD-A942-84D9-879C35A73E57}"/>
              </a:ext>
            </a:extLst>
          </p:cNvPr>
          <p:cNvCxnSpPr/>
          <p:nvPr userDrawn="1"/>
        </p:nvCxnSpPr>
        <p:spPr>
          <a:xfrm>
            <a:off x="685800" y="6243079"/>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DC7EE74E-8EE6-4414-B519-1F79BC360733}"/>
              </a:ext>
            </a:extLst>
          </p:cNvPr>
          <p:cNvSpPr txBox="1">
            <a:spLocks/>
          </p:cNvSpPr>
          <p:nvPr userDrawn="1"/>
        </p:nvSpPr>
        <p:spPr>
          <a:xfrm>
            <a:off x="577959" y="6243079"/>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2144492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sp>
        <p:nvSpPr>
          <p:cNvPr id="6" name="Picture Placeholder 2"/>
          <p:cNvSpPr>
            <a:spLocks noGrp="1"/>
          </p:cNvSpPr>
          <p:nvPr>
            <p:ph type="pic" sz="quarter" idx="10" hasCustomPrompt="1"/>
          </p:nvPr>
        </p:nvSpPr>
        <p:spPr>
          <a:xfrm>
            <a:off x="3669956" y="1003184"/>
            <a:ext cx="2397211" cy="2644345"/>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7" name="Picture Placeholder 2"/>
          <p:cNvSpPr>
            <a:spLocks noGrp="1"/>
          </p:cNvSpPr>
          <p:nvPr>
            <p:ph type="pic" sz="quarter" idx="11" hasCustomPrompt="1"/>
          </p:nvPr>
        </p:nvSpPr>
        <p:spPr>
          <a:xfrm>
            <a:off x="6357551" y="1003184"/>
            <a:ext cx="2397211" cy="2644345"/>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8" name="Picture Placeholder 2"/>
          <p:cNvSpPr>
            <a:spLocks noGrp="1"/>
          </p:cNvSpPr>
          <p:nvPr>
            <p:ph type="pic" sz="quarter" idx="12" hasCustomPrompt="1"/>
          </p:nvPr>
        </p:nvSpPr>
        <p:spPr>
          <a:xfrm>
            <a:off x="9045145" y="1003184"/>
            <a:ext cx="2397211" cy="2644345"/>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cxnSp>
        <p:nvCxnSpPr>
          <p:cNvPr id="11" name="Straight Connector 10">
            <a:extLst>
              <a:ext uri="{FF2B5EF4-FFF2-40B4-BE49-F238E27FC236}">
                <a16:creationId xmlns:a16="http://schemas.microsoft.com/office/drawing/2014/main" id="{084020EF-383F-DC4C-BF1C-B0C7B916A65B}"/>
              </a:ext>
            </a:extLst>
          </p:cNvPr>
          <p:cNvCxnSpPr/>
          <p:nvPr userDrawn="1"/>
        </p:nvCxnSpPr>
        <p:spPr>
          <a:xfrm>
            <a:off x="685800" y="6243079"/>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6F80E409-AFF9-4266-A250-3289CC784582}"/>
              </a:ext>
            </a:extLst>
          </p:cNvPr>
          <p:cNvSpPr txBox="1">
            <a:spLocks/>
          </p:cNvSpPr>
          <p:nvPr userDrawn="1"/>
        </p:nvSpPr>
        <p:spPr>
          <a:xfrm>
            <a:off x="577959" y="6243079"/>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431315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sp>
        <p:nvSpPr>
          <p:cNvPr id="6" name="Picture Placeholder 2"/>
          <p:cNvSpPr>
            <a:spLocks noGrp="1"/>
          </p:cNvSpPr>
          <p:nvPr>
            <p:ph type="pic" sz="quarter" idx="10" hasCustomPrompt="1"/>
          </p:nvPr>
        </p:nvSpPr>
        <p:spPr>
          <a:xfrm>
            <a:off x="7055708" y="0"/>
            <a:ext cx="5136291"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cxnSp>
        <p:nvCxnSpPr>
          <p:cNvPr id="9" name="Straight Connector 8">
            <a:extLst>
              <a:ext uri="{FF2B5EF4-FFF2-40B4-BE49-F238E27FC236}">
                <a16:creationId xmlns:a16="http://schemas.microsoft.com/office/drawing/2014/main" id="{E44A3A92-9526-704F-926F-5CB8F0DCA535}"/>
              </a:ext>
            </a:extLst>
          </p:cNvPr>
          <p:cNvCxnSpPr/>
          <p:nvPr userDrawn="1"/>
        </p:nvCxnSpPr>
        <p:spPr>
          <a:xfrm>
            <a:off x="685800" y="6243079"/>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55DCC0AB-4635-4BEB-9240-732C7F310662}"/>
              </a:ext>
            </a:extLst>
          </p:cNvPr>
          <p:cNvSpPr txBox="1">
            <a:spLocks/>
          </p:cNvSpPr>
          <p:nvPr userDrawn="1"/>
        </p:nvSpPr>
        <p:spPr>
          <a:xfrm>
            <a:off x="577959" y="6243079"/>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7627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sp>
        <p:nvSpPr>
          <p:cNvPr id="6" name="Picture Placeholder 2"/>
          <p:cNvSpPr>
            <a:spLocks noGrp="1"/>
          </p:cNvSpPr>
          <p:nvPr>
            <p:ph type="pic" sz="quarter" idx="10" hasCustomPrompt="1"/>
          </p:nvPr>
        </p:nvSpPr>
        <p:spPr>
          <a:xfrm>
            <a:off x="8501449" y="0"/>
            <a:ext cx="3690551"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cxnSp>
        <p:nvCxnSpPr>
          <p:cNvPr id="12" name="Straight Connector 11">
            <a:extLst>
              <a:ext uri="{FF2B5EF4-FFF2-40B4-BE49-F238E27FC236}">
                <a16:creationId xmlns:a16="http://schemas.microsoft.com/office/drawing/2014/main" id="{0F977C2E-3B89-BC47-9055-BCA61337BF0A}"/>
              </a:ext>
            </a:extLst>
          </p:cNvPr>
          <p:cNvCxnSpPr/>
          <p:nvPr userDrawn="1"/>
        </p:nvCxnSpPr>
        <p:spPr>
          <a:xfrm>
            <a:off x="685800" y="6243079"/>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960F4529-724A-47CF-AE8D-4811A5E029EC}"/>
              </a:ext>
            </a:extLst>
          </p:cNvPr>
          <p:cNvSpPr txBox="1">
            <a:spLocks/>
          </p:cNvSpPr>
          <p:nvPr userDrawn="1"/>
        </p:nvSpPr>
        <p:spPr>
          <a:xfrm>
            <a:off x="577959" y="6243079"/>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1984048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sp>
        <p:nvSpPr>
          <p:cNvPr id="7" name="Picture Placeholder 2"/>
          <p:cNvSpPr>
            <a:spLocks noGrp="1"/>
          </p:cNvSpPr>
          <p:nvPr>
            <p:ph type="pic" sz="quarter" idx="10" hasCustomPrompt="1"/>
          </p:nvPr>
        </p:nvSpPr>
        <p:spPr>
          <a:xfrm>
            <a:off x="3027405"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8" name="Picture Placeholder 2"/>
          <p:cNvSpPr>
            <a:spLocks noGrp="1"/>
          </p:cNvSpPr>
          <p:nvPr>
            <p:ph type="pic" sz="quarter" idx="11" hasCustomPrompt="1"/>
          </p:nvPr>
        </p:nvSpPr>
        <p:spPr>
          <a:xfrm>
            <a:off x="6101190"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9" name="Picture Placeholder 2"/>
          <p:cNvSpPr>
            <a:spLocks noGrp="1"/>
          </p:cNvSpPr>
          <p:nvPr>
            <p:ph type="pic" sz="quarter" idx="12" hasCustomPrompt="1"/>
          </p:nvPr>
        </p:nvSpPr>
        <p:spPr>
          <a:xfrm>
            <a:off x="9181273"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cxnSp>
        <p:nvCxnSpPr>
          <p:cNvPr id="12" name="Straight Connector 11">
            <a:extLst>
              <a:ext uri="{FF2B5EF4-FFF2-40B4-BE49-F238E27FC236}">
                <a16:creationId xmlns:a16="http://schemas.microsoft.com/office/drawing/2014/main" id="{E789C669-FA1C-E744-BAAA-E8FDB8775164}"/>
              </a:ext>
            </a:extLst>
          </p:cNvPr>
          <p:cNvCxnSpPr/>
          <p:nvPr userDrawn="1"/>
        </p:nvCxnSpPr>
        <p:spPr>
          <a:xfrm>
            <a:off x="685800" y="6243079"/>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69B9F56D-8016-4E39-9260-496A2745AD06}"/>
              </a:ext>
            </a:extLst>
          </p:cNvPr>
          <p:cNvSpPr txBox="1">
            <a:spLocks/>
          </p:cNvSpPr>
          <p:nvPr userDrawn="1"/>
        </p:nvSpPr>
        <p:spPr>
          <a:xfrm>
            <a:off x="577959" y="6243079"/>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152059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3027405"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8" name="Picture Placeholder 2"/>
          <p:cNvSpPr>
            <a:spLocks noGrp="1"/>
          </p:cNvSpPr>
          <p:nvPr>
            <p:ph type="pic" sz="quarter" idx="11" hasCustomPrompt="1"/>
          </p:nvPr>
        </p:nvSpPr>
        <p:spPr>
          <a:xfrm>
            <a:off x="6101190"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9" name="Picture Placeholder 2"/>
          <p:cNvSpPr>
            <a:spLocks noGrp="1"/>
          </p:cNvSpPr>
          <p:nvPr>
            <p:ph type="pic" sz="quarter" idx="12" hasCustomPrompt="1"/>
          </p:nvPr>
        </p:nvSpPr>
        <p:spPr>
          <a:xfrm>
            <a:off x="9181273"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10" name="Picture Placeholder 2"/>
          <p:cNvSpPr>
            <a:spLocks noGrp="1"/>
          </p:cNvSpPr>
          <p:nvPr>
            <p:ph type="pic" sz="quarter" idx="13" hasCustomPrompt="1"/>
          </p:nvPr>
        </p:nvSpPr>
        <p:spPr>
          <a:xfrm>
            <a:off x="-46619"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Tree>
    <p:extLst>
      <p:ext uri="{BB962C8B-B14F-4D97-AF65-F5344CB8AC3E}">
        <p14:creationId xmlns:p14="http://schemas.microsoft.com/office/powerpoint/2010/main" val="1918502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3027405" y="0"/>
            <a:ext cx="3080083" cy="4238368"/>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8" name="Picture Placeholder 2"/>
          <p:cNvSpPr>
            <a:spLocks noGrp="1"/>
          </p:cNvSpPr>
          <p:nvPr>
            <p:ph type="pic" sz="quarter" idx="11" hasCustomPrompt="1"/>
          </p:nvPr>
        </p:nvSpPr>
        <p:spPr>
          <a:xfrm>
            <a:off x="6101190" y="0"/>
            <a:ext cx="3080083" cy="4238368"/>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9" name="Picture Placeholder 2"/>
          <p:cNvSpPr>
            <a:spLocks noGrp="1"/>
          </p:cNvSpPr>
          <p:nvPr>
            <p:ph type="pic" sz="quarter" idx="12" hasCustomPrompt="1"/>
          </p:nvPr>
        </p:nvSpPr>
        <p:spPr>
          <a:xfrm>
            <a:off x="9181273" y="0"/>
            <a:ext cx="3080083" cy="4238368"/>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10" name="Picture Placeholder 2"/>
          <p:cNvSpPr>
            <a:spLocks noGrp="1"/>
          </p:cNvSpPr>
          <p:nvPr>
            <p:ph type="pic" sz="quarter" idx="13" hasCustomPrompt="1"/>
          </p:nvPr>
        </p:nvSpPr>
        <p:spPr>
          <a:xfrm>
            <a:off x="-46619" y="0"/>
            <a:ext cx="3080083" cy="4238368"/>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Tree>
    <p:extLst>
      <p:ext uri="{BB962C8B-B14F-4D97-AF65-F5344CB8AC3E}">
        <p14:creationId xmlns:p14="http://schemas.microsoft.com/office/powerpoint/2010/main" val="163141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6" name="Title 13"/>
          <p:cNvSpPr>
            <a:spLocks noGrp="1"/>
          </p:cNvSpPr>
          <p:nvPr>
            <p:ph type="title"/>
          </p:nvPr>
        </p:nvSpPr>
        <p:spPr>
          <a:xfrm>
            <a:off x="577959" y="1682805"/>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105B217F-2776-984E-80EB-4E30F5A49478}"/>
              </a:ext>
            </a:extLst>
          </p:cNvPr>
          <p:cNvCxnSpPr/>
          <p:nvPr userDrawn="1"/>
        </p:nvCxnSpPr>
        <p:spPr>
          <a:xfrm>
            <a:off x="685800" y="6243079"/>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639E7324-E458-4C9F-BC2C-48722C478DC0}"/>
              </a:ext>
            </a:extLst>
          </p:cNvPr>
          <p:cNvSpPr txBox="1">
            <a:spLocks/>
          </p:cNvSpPr>
          <p:nvPr userDrawn="1"/>
        </p:nvSpPr>
        <p:spPr>
          <a:xfrm>
            <a:off x="580132" y="6312296"/>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413360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Picture Placeholder 2"/>
          <p:cNvSpPr>
            <a:spLocks noGrp="1"/>
          </p:cNvSpPr>
          <p:nvPr>
            <p:ph type="pic" sz="quarter" idx="10" hasCustomPrompt="1"/>
          </p:nvPr>
        </p:nvSpPr>
        <p:spPr>
          <a:xfrm>
            <a:off x="3904736" y="681908"/>
            <a:ext cx="3361037" cy="196243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7" name="Picture Placeholder 2"/>
          <p:cNvSpPr>
            <a:spLocks noGrp="1"/>
          </p:cNvSpPr>
          <p:nvPr>
            <p:ph type="pic" sz="quarter" idx="11" hasCustomPrompt="1"/>
          </p:nvPr>
        </p:nvSpPr>
        <p:spPr>
          <a:xfrm>
            <a:off x="7760044" y="681908"/>
            <a:ext cx="3361037" cy="196243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10" name="Picture Placeholder 2"/>
          <p:cNvSpPr>
            <a:spLocks noGrp="1"/>
          </p:cNvSpPr>
          <p:nvPr>
            <p:ph type="pic" sz="quarter" idx="12" hasCustomPrompt="1"/>
          </p:nvPr>
        </p:nvSpPr>
        <p:spPr>
          <a:xfrm>
            <a:off x="3904736" y="3523961"/>
            <a:ext cx="3361037" cy="196243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11" name="Picture Placeholder 2"/>
          <p:cNvSpPr>
            <a:spLocks noGrp="1"/>
          </p:cNvSpPr>
          <p:nvPr>
            <p:ph type="pic" sz="quarter" idx="13" hasCustomPrompt="1"/>
          </p:nvPr>
        </p:nvSpPr>
        <p:spPr>
          <a:xfrm>
            <a:off x="7760044" y="3523961"/>
            <a:ext cx="3361037" cy="196243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12" name="Slide Number Placeholder 5">
            <a:extLst>
              <a:ext uri="{FF2B5EF4-FFF2-40B4-BE49-F238E27FC236}">
                <a16:creationId xmlns:a16="http://schemas.microsoft.com/office/drawing/2014/main" id="{2E8F2FCA-AB7C-47BB-B55F-7EF72622E477}"/>
              </a:ext>
            </a:extLst>
          </p:cNvPr>
          <p:cNvSpPr txBox="1">
            <a:spLocks/>
          </p:cNvSpPr>
          <p:nvPr userDrawn="1"/>
        </p:nvSpPr>
        <p:spPr>
          <a:xfrm>
            <a:off x="580132" y="6097607"/>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2053999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sz="quarter" idx="10" hasCustomPrompt="1"/>
          </p:nvPr>
        </p:nvSpPr>
        <p:spPr>
          <a:xfrm>
            <a:off x="3027405"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10" name="Title 13"/>
          <p:cNvSpPr>
            <a:spLocks noGrp="1"/>
          </p:cNvSpPr>
          <p:nvPr>
            <p:ph type="title"/>
          </p:nvPr>
        </p:nvSpPr>
        <p:spPr>
          <a:xfrm>
            <a:off x="577959" y="1682805"/>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45622A9F-FE4C-4676-8F70-EEE9844DC733}"/>
              </a:ext>
            </a:extLst>
          </p:cNvPr>
          <p:cNvSpPr txBox="1">
            <a:spLocks/>
          </p:cNvSpPr>
          <p:nvPr userDrawn="1"/>
        </p:nvSpPr>
        <p:spPr>
          <a:xfrm>
            <a:off x="577959" y="6089073"/>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1510511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sz="quarter" idx="10" hasCustomPrompt="1"/>
          </p:nvPr>
        </p:nvSpPr>
        <p:spPr>
          <a:xfrm>
            <a:off x="3027405"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8"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DEBC8C9D-2F6E-4672-AD20-3AC5CDEF35B3}"/>
              </a:ext>
            </a:extLst>
          </p:cNvPr>
          <p:cNvSpPr txBox="1">
            <a:spLocks/>
          </p:cNvSpPr>
          <p:nvPr userDrawn="1"/>
        </p:nvSpPr>
        <p:spPr>
          <a:xfrm>
            <a:off x="577959" y="6089073"/>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1683932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sz="quarter" idx="10" hasCustomPrompt="1"/>
          </p:nvPr>
        </p:nvSpPr>
        <p:spPr>
          <a:xfrm>
            <a:off x="3047622" y="0"/>
            <a:ext cx="9144377" cy="449785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8" name="Slide Number Placeholder 5">
            <a:extLst>
              <a:ext uri="{FF2B5EF4-FFF2-40B4-BE49-F238E27FC236}">
                <a16:creationId xmlns:a16="http://schemas.microsoft.com/office/drawing/2014/main" id="{3DFEF811-8F91-4D42-AEA1-208CF127F7D9}"/>
              </a:ext>
            </a:extLst>
          </p:cNvPr>
          <p:cNvSpPr txBox="1">
            <a:spLocks/>
          </p:cNvSpPr>
          <p:nvPr userDrawn="1"/>
        </p:nvSpPr>
        <p:spPr>
          <a:xfrm>
            <a:off x="577959" y="6089073"/>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963964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sp>
        <p:nvSpPr>
          <p:cNvPr id="7" name="Picture Placeholder 2"/>
          <p:cNvSpPr>
            <a:spLocks noGrp="1"/>
          </p:cNvSpPr>
          <p:nvPr>
            <p:ph type="pic" sz="quarter" idx="10" hasCustomPrompt="1"/>
          </p:nvPr>
        </p:nvSpPr>
        <p:spPr>
          <a:xfrm>
            <a:off x="3047622" y="1"/>
            <a:ext cx="9144377" cy="3934046"/>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cxnSp>
        <p:nvCxnSpPr>
          <p:cNvPr id="10" name="Straight Connector 9">
            <a:extLst>
              <a:ext uri="{FF2B5EF4-FFF2-40B4-BE49-F238E27FC236}">
                <a16:creationId xmlns:a16="http://schemas.microsoft.com/office/drawing/2014/main" id="{95E30145-33B1-A94B-BE80-F461999DF0BB}"/>
              </a:ext>
            </a:extLst>
          </p:cNvPr>
          <p:cNvCxnSpPr/>
          <p:nvPr userDrawn="1"/>
        </p:nvCxnSpPr>
        <p:spPr>
          <a:xfrm>
            <a:off x="685800" y="6243079"/>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9D4A2963-020D-47D9-9072-82924562F42E}"/>
              </a:ext>
            </a:extLst>
          </p:cNvPr>
          <p:cNvSpPr txBox="1">
            <a:spLocks/>
          </p:cNvSpPr>
          <p:nvPr userDrawn="1"/>
        </p:nvSpPr>
        <p:spPr>
          <a:xfrm>
            <a:off x="580132" y="6243079"/>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2092083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sp>
        <p:nvSpPr>
          <p:cNvPr id="7" name="Picture Placeholder 2"/>
          <p:cNvSpPr>
            <a:spLocks noGrp="1"/>
          </p:cNvSpPr>
          <p:nvPr>
            <p:ph type="pic" sz="quarter" idx="10" hasCustomPrompt="1"/>
          </p:nvPr>
        </p:nvSpPr>
        <p:spPr>
          <a:xfrm>
            <a:off x="3047622" y="1"/>
            <a:ext cx="9144377" cy="278572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cxnSp>
        <p:nvCxnSpPr>
          <p:cNvPr id="10" name="Straight Connector 9">
            <a:extLst>
              <a:ext uri="{FF2B5EF4-FFF2-40B4-BE49-F238E27FC236}">
                <a16:creationId xmlns:a16="http://schemas.microsoft.com/office/drawing/2014/main" id="{CF326FF1-96EA-3248-97F2-9E00D882777C}"/>
              </a:ext>
            </a:extLst>
          </p:cNvPr>
          <p:cNvCxnSpPr/>
          <p:nvPr userDrawn="1"/>
        </p:nvCxnSpPr>
        <p:spPr>
          <a:xfrm>
            <a:off x="685800" y="6243079"/>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99C5B064-5FE9-4B31-9238-CD2A8E5B1EFC}"/>
              </a:ext>
            </a:extLst>
          </p:cNvPr>
          <p:cNvSpPr txBox="1">
            <a:spLocks/>
          </p:cNvSpPr>
          <p:nvPr userDrawn="1"/>
        </p:nvSpPr>
        <p:spPr>
          <a:xfrm>
            <a:off x="577959" y="6243079"/>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512056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sp>
        <p:nvSpPr>
          <p:cNvPr id="7" name="Picture Placeholder 2"/>
          <p:cNvSpPr>
            <a:spLocks noGrp="1"/>
          </p:cNvSpPr>
          <p:nvPr>
            <p:ph type="pic" sz="quarter" idx="10" hasCustomPrompt="1"/>
          </p:nvPr>
        </p:nvSpPr>
        <p:spPr>
          <a:xfrm>
            <a:off x="3047622" y="-24713"/>
            <a:ext cx="4181081" cy="23022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8" name="Picture Placeholder 2"/>
          <p:cNvSpPr>
            <a:spLocks noGrp="1"/>
          </p:cNvSpPr>
          <p:nvPr>
            <p:ph type="pic" sz="quarter" idx="11" hasCustomPrompt="1"/>
          </p:nvPr>
        </p:nvSpPr>
        <p:spPr>
          <a:xfrm>
            <a:off x="3047622" y="2277537"/>
            <a:ext cx="4181081" cy="23022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9" name="Picture Placeholder 2"/>
          <p:cNvSpPr>
            <a:spLocks noGrp="1"/>
          </p:cNvSpPr>
          <p:nvPr>
            <p:ph type="pic" sz="quarter" idx="12" hasCustomPrompt="1"/>
          </p:nvPr>
        </p:nvSpPr>
        <p:spPr>
          <a:xfrm>
            <a:off x="3047622" y="4579787"/>
            <a:ext cx="4181081" cy="23022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cxnSp>
        <p:nvCxnSpPr>
          <p:cNvPr id="12" name="Straight Connector 11">
            <a:extLst>
              <a:ext uri="{FF2B5EF4-FFF2-40B4-BE49-F238E27FC236}">
                <a16:creationId xmlns:a16="http://schemas.microsoft.com/office/drawing/2014/main" id="{85DD7D23-1BB0-1D4E-A336-8AEF3111C8A3}"/>
              </a:ext>
            </a:extLst>
          </p:cNvPr>
          <p:cNvCxnSpPr/>
          <p:nvPr userDrawn="1"/>
        </p:nvCxnSpPr>
        <p:spPr>
          <a:xfrm>
            <a:off x="685800" y="6243079"/>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BCF311AF-C701-4925-BD61-1062D8051159}"/>
              </a:ext>
            </a:extLst>
          </p:cNvPr>
          <p:cNvSpPr txBox="1">
            <a:spLocks/>
          </p:cNvSpPr>
          <p:nvPr userDrawn="1"/>
        </p:nvSpPr>
        <p:spPr>
          <a:xfrm>
            <a:off x="577959" y="6243079"/>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1487543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sp>
        <p:nvSpPr>
          <p:cNvPr id="7" name="Picture Placeholder 2"/>
          <p:cNvSpPr>
            <a:spLocks noGrp="1"/>
          </p:cNvSpPr>
          <p:nvPr>
            <p:ph type="pic" sz="quarter" idx="10" hasCustomPrompt="1"/>
          </p:nvPr>
        </p:nvSpPr>
        <p:spPr>
          <a:xfrm>
            <a:off x="8010919" y="-24714"/>
            <a:ext cx="4181081" cy="3416681"/>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8" name="Picture Placeholder 2"/>
          <p:cNvSpPr>
            <a:spLocks noGrp="1"/>
          </p:cNvSpPr>
          <p:nvPr>
            <p:ph type="pic" sz="quarter" idx="11" hasCustomPrompt="1"/>
          </p:nvPr>
        </p:nvSpPr>
        <p:spPr>
          <a:xfrm>
            <a:off x="8010919" y="3391967"/>
            <a:ext cx="4181081" cy="3466033"/>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cxnSp>
        <p:nvCxnSpPr>
          <p:cNvPr id="11" name="Straight Connector 10">
            <a:extLst>
              <a:ext uri="{FF2B5EF4-FFF2-40B4-BE49-F238E27FC236}">
                <a16:creationId xmlns:a16="http://schemas.microsoft.com/office/drawing/2014/main" id="{EFE25925-3DB9-F94D-A43D-E7EECA6B1D4B}"/>
              </a:ext>
            </a:extLst>
          </p:cNvPr>
          <p:cNvCxnSpPr/>
          <p:nvPr userDrawn="1"/>
        </p:nvCxnSpPr>
        <p:spPr>
          <a:xfrm>
            <a:off x="685800" y="6243079"/>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F63F42F1-AF3E-4AC0-A520-749020D5DE5E}"/>
              </a:ext>
            </a:extLst>
          </p:cNvPr>
          <p:cNvSpPr txBox="1">
            <a:spLocks/>
          </p:cNvSpPr>
          <p:nvPr userDrawn="1"/>
        </p:nvSpPr>
        <p:spPr>
          <a:xfrm>
            <a:off x="577959" y="6243079"/>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921891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1723669"/>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sz="quarter" idx="10" hasCustomPrompt="1"/>
          </p:nvPr>
        </p:nvSpPr>
        <p:spPr>
          <a:xfrm>
            <a:off x="3047623" y="0"/>
            <a:ext cx="4292292" cy="344733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8" name="Picture Placeholder 2"/>
          <p:cNvSpPr>
            <a:spLocks noGrp="1"/>
          </p:cNvSpPr>
          <p:nvPr>
            <p:ph type="pic" sz="quarter" idx="11" hasCustomPrompt="1"/>
          </p:nvPr>
        </p:nvSpPr>
        <p:spPr>
          <a:xfrm>
            <a:off x="7339915" y="0"/>
            <a:ext cx="4852085" cy="344733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9" name="Picture Placeholder 2"/>
          <p:cNvSpPr>
            <a:spLocks noGrp="1"/>
          </p:cNvSpPr>
          <p:nvPr>
            <p:ph type="pic" sz="quarter" idx="12" hasCustomPrompt="1"/>
          </p:nvPr>
        </p:nvSpPr>
        <p:spPr>
          <a:xfrm>
            <a:off x="3047622" y="3447339"/>
            <a:ext cx="6034593" cy="3410661"/>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10" name="Picture Placeholder 2"/>
          <p:cNvSpPr>
            <a:spLocks noGrp="1"/>
          </p:cNvSpPr>
          <p:nvPr>
            <p:ph type="pic" sz="quarter" idx="13" hasCustomPrompt="1"/>
          </p:nvPr>
        </p:nvSpPr>
        <p:spPr>
          <a:xfrm>
            <a:off x="9082215" y="3447339"/>
            <a:ext cx="3109785" cy="3410661"/>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11" name="Slide Number Placeholder 5">
            <a:extLst>
              <a:ext uri="{FF2B5EF4-FFF2-40B4-BE49-F238E27FC236}">
                <a16:creationId xmlns:a16="http://schemas.microsoft.com/office/drawing/2014/main" id="{2A7A1115-B5EF-4953-98E7-D9281BB825A2}"/>
              </a:ext>
            </a:extLst>
          </p:cNvPr>
          <p:cNvSpPr txBox="1">
            <a:spLocks/>
          </p:cNvSpPr>
          <p:nvPr userDrawn="1"/>
        </p:nvSpPr>
        <p:spPr>
          <a:xfrm>
            <a:off x="577959" y="6089073"/>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182041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1+#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decel="50000" fill="hold" grpId="0" nodeType="withEffect">
                                  <p:stCondLst>
                                    <p:cond delay="9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500" fill="hold"/>
                                        <p:tgtEl>
                                          <p:spTgt spid="10"/>
                                        </p:tgtEl>
                                        <p:attrNameLst>
                                          <p:attrName>ppt_x</p:attrName>
                                        </p:attrNameLst>
                                      </p:cBhvr>
                                      <p:tavLst>
                                        <p:tav tm="0">
                                          <p:val>
                                            <p:strVal val="1+#ppt_w/2"/>
                                          </p:val>
                                        </p:tav>
                                        <p:tav tm="100000">
                                          <p:val>
                                            <p:strVal val="#ppt_x"/>
                                          </p:val>
                                        </p:tav>
                                      </p:tavLst>
                                    </p:anim>
                                    <p:anim calcmode="lin" valueType="num">
                                      <p:cBhvr additive="base">
                                        <p:cTn id="20"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0"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rgbClr val="FFFFFF"/>
                </a:solidFill>
                <a:latin typeface="Asap Condensed Regular"/>
                <a:ea typeface="Asap Condensed Regular"/>
                <a:cs typeface="Asap Condensed Regular"/>
              </a:defRPr>
            </a:lvl1pPr>
          </a:lstStyle>
          <a:p>
            <a:r>
              <a:rPr lang="en-US" dirty="0"/>
              <a:t>Click to edit Master title style</a:t>
            </a:r>
          </a:p>
        </p:txBody>
      </p:sp>
      <p:sp>
        <p:nvSpPr>
          <p:cNvPr id="17" name="TextBox 16"/>
          <p:cNvSpPr txBox="1"/>
          <p:nvPr userDrawn="1"/>
        </p:nvSpPr>
        <p:spPr>
          <a:xfrm>
            <a:off x="577959" y="6089073"/>
            <a:ext cx="785793" cy="307777"/>
          </a:xfrm>
          <a:prstGeom prst="rect">
            <a:avLst/>
          </a:prstGeom>
          <a:noFill/>
        </p:spPr>
        <p:txBody>
          <a:bodyPr wrap="none" rtlCol="0">
            <a:spAutoFit/>
          </a:bodyPr>
          <a:lstStyle/>
          <a:p>
            <a:r>
              <a:rPr lang="en-US" sz="1400" b="0" i="0" dirty="0">
                <a:solidFill>
                  <a:srgbClr val="FFFFFF"/>
                </a:solidFill>
                <a:latin typeface="Asap Condensed Regular"/>
                <a:ea typeface="Bebas Neue" charset="0"/>
                <a:cs typeface="Bebas Neue" charset="0"/>
              </a:rPr>
              <a:t>Slide </a:t>
            </a:r>
            <a:fld id="{1A290D8D-6BA0-418D-AFED-C65293F70DA0}" type="slidenum">
              <a:rPr lang="en-US" sz="1400" b="0" i="0" smtClean="0">
                <a:solidFill>
                  <a:srgbClr val="FFFFFF"/>
                </a:solidFill>
                <a:latin typeface="Asap Condensed Regular"/>
                <a:ea typeface="Bebas Neue" charset="0"/>
                <a:cs typeface="Bebas Neue" charset="0"/>
              </a:rPr>
              <a:pPr/>
              <a:t>‹#›</a:t>
            </a:fld>
            <a:endParaRPr lang="en-US" sz="1400" b="0" i="0" dirty="0">
              <a:solidFill>
                <a:srgbClr val="FFFFFF"/>
              </a:solidFill>
              <a:latin typeface="Asap Condensed Regular"/>
              <a:ea typeface="Bebas Neue" charset="0"/>
              <a:cs typeface="Bebas Neue" charset="0"/>
            </a:endParaRP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49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1249" y="1064634"/>
            <a:ext cx="10058401" cy="5627409"/>
          </a:xfrm>
          <a:prstGeom prst="rect">
            <a:avLst/>
          </a:prstGeom>
        </p:spPr>
      </p:pic>
      <p:sp>
        <p:nvSpPr>
          <p:cNvPr id="7" name="Picture Placeholder 2"/>
          <p:cNvSpPr>
            <a:spLocks noGrp="1"/>
          </p:cNvSpPr>
          <p:nvPr>
            <p:ph type="pic" sz="quarter" idx="12" hasCustomPrompt="1"/>
          </p:nvPr>
        </p:nvSpPr>
        <p:spPr>
          <a:xfrm>
            <a:off x="7302844" y="1334529"/>
            <a:ext cx="6314302" cy="3941806"/>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8" name="Slide Number Placeholder 5">
            <a:extLst>
              <a:ext uri="{FF2B5EF4-FFF2-40B4-BE49-F238E27FC236}">
                <a16:creationId xmlns:a16="http://schemas.microsoft.com/office/drawing/2014/main" id="{A6B6B305-AE37-4304-B573-EAAED5180329}"/>
              </a:ext>
            </a:extLst>
          </p:cNvPr>
          <p:cNvSpPr txBox="1">
            <a:spLocks/>
          </p:cNvSpPr>
          <p:nvPr userDrawn="1"/>
        </p:nvSpPr>
        <p:spPr>
          <a:xfrm>
            <a:off x="580132" y="6148148"/>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346890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0"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9" name="TextBox 8"/>
          <p:cNvSpPr txBox="1"/>
          <p:nvPr userDrawn="1"/>
        </p:nvSpPr>
        <p:spPr>
          <a:xfrm>
            <a:off x="3430934" y="6089073"/>
            <a:ext cx="785793" cy="307777"/>
          </a:xfrm>
          <a:prstGeom prst="rect">
            <a:avLst/>
          </a:prstGeom>
          <a:noFill/>
        </p:spPr>
        <p:txBody>
          <a:bodyPr wrap="none" rtlCol="0">
            <a:spAutoFit/>
          </a:bodyPr>
          <a:lstStyle/>
          <a:p>
            <a:r>
              <a:rPr lang="en-US" sz="1400" b="0" i="0" dirty="0">
                <a:latin typeface="Asap Condensed Regular"/>
                <a:ea typeface="Bebas Neue" charset="0"/>
                <a:cs typeface="Bebas Neue" charset="0"/>
              </a:rPr>
              <a:t>Slide </a:t>
            </a:r>
            <a:fld id="{1A290D8D-6BA0-418D-AFED-C65293F70DA0}" type="slidenum">
              <a:rPr lang="en-US" sz="1400" b="0" i="0" smtClean="0">
                <a:solidFill>
                  <a:schemeClr val="tx1"/>
                </a:solidFill>
                <a:latin typeface="Asap Condensed Regular"/>
                <a:ea typeface="Bebas Neue" charset="0"/>
                <a:cs typeface="Bebas Neue" charset="0"/>
              </a:rPr>
              <a:pPr/>
              <a:t>‹#›</a:t>
            </a:fld>
            <a:endParaRPr lang="en-US" sz="1400" b="0" i="0" dirty="0">
              <a:latin typeface="Asap Condensed Regular"/>
              <a:ea typeface="Bebas Neue" charset="0"/>
              <a:cs typeface="Bebas Neue" charset="0"/>
            </a:endParaRPr>
          </a:p>
        </p:txBody>
      </p:sp>
      <p:cxnSp>
        <p:nvCxnSpPr>
          <p:cNvPr id="10" name="Straight Connector 9"/>
          <p:cNvCxnSpPr/>
          <p:nvPr userDrawn="1"/>
        </p:nvCxnSpPr>
        <p:spPr>
          <a:xfrm>
            <a:off x="3514061"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292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0" y="0"/>
            <a:ext cx="12192000"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Tree>
    <p:extLst>
      <p:ext uri="{BB962C8B-B14F-4D97-AF65-F5344CB8AC3E}">
        <p14:creationId xmlns:p14="http://schemas.microsoft.com/office/powerpoint/2010/main" val="156038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1" y="0"/>
            <a:ext cx="7228704"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rgbClr val="FFFFFF"/>
                </a:solidFill>
                <a:latin typeface="Asap Condensed Regular"/>
                <a:ea typeface="Asap Condensed Regular"/>
                <a:cs typeface="Asap Condensed Regular"/>
              </a:defRPr>
            </a:lvl1pPr>
          </a:lstStyle>
          <a:p>
            <a:r>
              <a:rPr lang="en-US" dirty="0"/>
              <a:t>Click to edit Master title style</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F95CEBC-67C7-4407-8183-60987080A4A8}"/>
              </a:ext>
            </a:extLst>
          </p:cNvPr>
          <p:cNvSpPr txBox="1"/>
          <p:nvPr userDrawn="1"/>
        </p:nvSpPr>
        <p:spPr>
          <a:xfrm>
            <a:off x="594585" y="6089073"/>
            <a:ext cx="785793" cy="307777"/>
          </a:xfrm>
          <a:prstGeom prst="rect">
            <a:avLst/>
          </a:prstGeom>
          <a:noFill/>
        </p:spPr>
        <p:txBody>
          <a:bodyPr wrap="none" rtlCol="0">
            <a:spAutoFit/>
          </a:bodyPr>
          <a:lstStyle/>
          <a:p>
            <a:r>
              <a:rPr lang="en-US" sz="1400" b="0" i="0" dirty="0">
                <a:solidFill>
                  <a:schemeClr val="bg2"/>
                </a:solidFill>
                <a:latin typeface="Asap Condensed Regular"/>
                <a:ea typeface="Bebas Neue" charset="0"/>
                <a:cs typeface="Bebas Neue" charset="0"/>
              </a:rPr>
              <a:t>Slide </a:t>
            </a:r>
            <a:fld id="{1A290D8D-6BA0-418D-AFED-C65293F70DA0}" type="slidenum">
              <a:rPr lang="en-US" sz="1400" b="0" i="0" smtClean="0">
                <a:solidFill>
                  <a:schemeClr val="bg2"/>
                </a:solidFill>
                <a:latin typeface="Asap Condensed Regular"/>
                <a:ea typeface="Bebas Neue" charset="0"/>
                <a:cs typeface="Bebas Neue" charset="0"/>
              </a:rPr>
              <a:pPr/>
              <a:t>‹#›</a:t>
            </a:fld>
            <a:endParaRPr lang="en-US" sz="1400" b="0" i="0" dirty="0">
              <a:solidFill>
                <a:schemeClr val="bg2"/>
              </a:solidFill>
              <a:latin typeface="Asap Condensed Regular"/>
              <a:ea typeface="Bebas Neue" charset="0"/>
              <a:cs typeface="Bebas Neue" charset="0"/>
            </a:endParaRPr>
          </a:p>
        </p:txBody>
      </p:sp>
    </p:spTree>
    <p:extLst>
      <p:ext uri="{BB962C8B-B14F-4D97-AF65-F5344CB8AC3E}">
        <p14:creationId xmlns:p14="http://schemas.microsoft.com/office/powerpoint/2010/main" val="31797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01611" y="6158290"/>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rgbClr val="FFFFFF"/>
                </a:solidFill>
                <a:latin typeface="Asap Condensed Regular"/>
                <a:ea typeface="Bebas Neue" charset="0"/>
                <a:cs typeface="Bebas Neue" charset="0"/>
              </a:rPr>
              <a:t>Slide </a:t>
            </a:r>
            <a:fld id="{1A290D8D-6BA0-418D-AFED-C65293F70DA0}" type="slidenum">
              <a:rPr lang="en-US" sz="1400" b="0" i="0" smtClean="0">
                <a:solidFill>
                  <a:srgbClr val="FFFFFF"/>
                </a:solidFill>
                <a:latin typeface="Asap Condensed Regular"/>
                <a:ea typeface="Bebas Neue" charset="0"/>
                <a:cs typeface="Bebas Neue" charset="0"/>
              </a:rPr>
              <a:pPr algn="l"/>
              <a:t>‹#›</a:t>
            </a:fld>
            <a:endParaRPr lang="en-US" sz="1400" b="0" i="0" dirty="0">
              <a:solidFill>
                <a:srgbClr val="FFFFFF"/>
              </a:solidFill>
              <a:latin typeface="Asap Condensed Regular"/>
              <a:ea typeface="Bebas Neue" charset="0"/>
              <a:cs typeface="Bebas Neue" charset="0"/>
            </a:endParaRPr>
          </a:p>
        </p:txBody>
      </p:sp>
    </p:spTree>
    <p:extLst>
      <p:ext uri="{BB962C8B-B14F-4D97-AF65-F5344CB8AC3E}">
        <p14:creationId xmlns:p14="http://schemas.microsoft.com/office/powerpoint/2010/main" val="321869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1025561" y="6158290"/>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b="0" i="0" smtClean="0">
                <a:solidFill>
                  <a:srgbClr val="FFFFFF"/>
                </a:solidFill>
                <a:latin typeface="Asap Condensed Regular"/>
                <a:ea typeface="Bebas Neue" charset="0"/>
                <a:cs typeface="Bebas Neue" charset="0"/>
              </a:rPr>
              <a:pPr algn="l"/>
              <a:t>‹#›</a:t>
            </a:fld>
            <a:endParaRPr lang="en-US" sz="1400" b="0" i="0" dirty="0">
              <a:solidFill>
                <a:srgbClr val="FFFFFF"/>
              </a:solidFill>
              <a:latin typeface="Asap Condensed Regular"/>
              <a:ea typeface="Bebas Neue" charset="0"/>
              <a:cs typeface="Bebas Neue" charset="0"/>
            </a:endParaRPr>
          </a:p>
        </p:txBody>
      </p:sp>
      <p:sp>
        <p:nvSpPr>
          <p:cNvPr id="17" name="TextBox 16"/>
          <p:cNvSpPr txBox="1"/>
          <p:nvPr userDrawn="1"/>
        </p:nvSpPr>
        <p:spPr>
          <a:xfrm>
            <a:off x="602673" y="6168550"/>
            <a:ext cx="630301" cy="307777"/>
          </a:xfrm>
          <a:prstGeom prst="rect">
            <a:avLst/>
          </a:prstGeom>
          <a:noFill/>
        </p:spPr>
        <p:txBody>
          <a:bodyPr wrap="none" rtlCol="0">
            <a:spAutoFit/>
          </a:bodyPr>
          <a:lstStyle/>
          <a:p>
            <a:r>
              <a:rPr lang="en-US" sz="1400" b="0" i="0" dirty="0">
                <a:solidFill>
                  <a:srgbClr val="FFFFFF"/>
                </a:solidFill>
                <a:latin typeface="Asap Condensed Regular"/>
                <a:ea typeface="Bebas Neue" charset="0"/>
                <a:cs typeface="Bebas Neue" charset="0"/>
              </a:rPr>
              <a:t>Slide  /</a:t>
            </a:r>
          </a:p>
        </p:txBody>
      </p:sp>
      <p:sp>
        <p:nvSpPr>
          <p:cNvPr id="4" name="Rectangle 3"/>
          <p:cNvSpPr/>
          <p:nvPr userDrawn="1"/>
        </p:nvSpPr>
        <p:spPr>
          <a:xfrm>
            <a:off x="0" y="0"/>
            <a:ext cx="12191999" cy="6858000"/>
          </a:xfrm>
          <a:prstGeom prst="rect">
            <a:avLst/>
          </a:prstGeom>
          <a:solidFill>
            <a:schemeClr val="tx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Regular"/>
            </a:endParaRPr>
          </a:p>
        </p:txBody>
      </p:sp>
    </p:spTree>
    <p:extLst>
      <p:ext uri="{BB962C8B-B14F-4D97-AF65-F5344CB8AC3E}">
        <p14:creationId xmlns:p14="http://schemas.microsoft.com/office/powerpoint/2010/main" val="1004011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3047622" y="0"/>
            <a:ext cx="9144377"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6EA9CDB3-77F5-FF43-B759-A12E517DD2EC}"/>
              </a:ext>
            </a:extLst>
          </p:cNvPr>
          <p:cNvSpPr txBox="1">
            <a:spLocks/>
          </p:cNvSpPr>
          <p:nvPr userDrawn="1"/>
        </p:nvSpPr>
        <p:spPr>
          <a:xfrm>
            <a:off x="580132" y="6243079"/>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cxnSp>
        <p:nvCxnSpPr>
          <p:cNvPr id="12" name="Straight Connector 11">
            <a:extLst>
              <a:ext uri="{FF2B5EF4-FFF2-40B4-BE49-F238E27FC236}">
                <a16:creationId xmlns:a16="http://schemas.microsoft.com/office/drawing/2014/main" id="{32756BE7-6E6A-2543-AD02-5D886D253D96}"/>
              </a:ext>
            </a:extLst>
          </p:cNvPr>
          <p:cNvCxnSpPr/>
          <p:nvPr userDrawn="1"/>
        </p:nvCxnSpPr>
        <p:spPr>
          <a:xfrm>
            <a:off x="685800" y="6243079"/>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90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 y="0"/>
            <a:ext cx="30540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Regular"/>
            </a:endParaRPr>
          </a:p>
        </p:txBody>
      </p:sp>
    </p:spTree>
    <p:extLst>
      <p:ext uri="{BB962C8B-B14F-4D97-AF65-F5344CB8AC3E}">
        <p14:creationId xmlns:p14="http://schemas.microsoft.com/office/powerpoint/2010/main" val="1034949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08953" y="834696"/>
            <a:ext cx="6347901" cy="5818909"/>
          </a:xfrm>
          <a:prstGeom prst="rect">
            <a:avLst/>
          </a:prstGeom>
        </p:spPr>
      </p:pic>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sz="quarter" idx="12" hasCustomPrompt="1"/>
          </p:nvPr>
        </p:nvSpPr>
        <p:spPr>
          <a:xfrm>
            <a:off x="7414054" y="1210962"/>
            <a:ext cx="5535827" cy="3311611"/>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9" name="Slide Number Placeholder 5">
            <a:extLst>
              <a:ext uri="{FF2B5EF4-FFF2-40B4-BE49-F238E27FC236}">
                <a16:creationId xmlns:a16="http://schemas.microsoft.com/office/drawing/2014/main" id="{137E730C-FCF1-40AE-B15F-9AD0F6A7D7B4}"/>
              </a:ext>
            </a:extLst>
          </p:cNvPr>
          <p:cNvSpPr txBox="1">
            <a:spLocks/>
          </p:cNvSpPr>
          <p:nvPr userDrawn="1"/>
        </p:nvSpPr>
        <p:spPr>
          <a:xfrm>
            <a:off x="577959" y="6148148"/>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80479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3093200" y="1713358"/>
            <a:ext cx="5010740" cy="3578723"/>
          </a:xfrm>
          <a:prstGeom prst="rect">
            <a:avLst/>
          </a:prstGeom>
        </p:spPr>
      </p:pic>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sz="quarter" idx="12" hasCustomPrompt="1"/>
          </p:nvPr>
        </p:nvSpPr>
        <p:spPr>
          <a:xfrm>
            <a:off x="4028304" y="1639556"/>
            <a:ext cx="2804984" cy="376881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8" name="Slide Number Placeholder 5">
            <a:extLst>
              <a:ext uri="{FF2B5EF4-FFF2-40B4-BE49-F238E27FC236}">
                <a16:creationId xmlns:a16="http://schemas.microsoft.com/office/drawing/2014/main" id="{985C0FFD-E305-40C0-A332-AA994F5BEF5B}"/>
              </a:ext>
            </a:extLst>
          </p:cNvPr>
          <p:cNvSpPr txBox="1">
            <a:spLocks/>
          </p:cNvSpPr>
          <p:nvPr userDrawn="1"/>
        </p:nvSpPr>
        <p:spPr>
          <a:xfrm>
            <a:off x="577959" y="6148148"/>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73716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376" y="1059237"/>
            <a:ext cx="2442714" cy="4286895"/>
          </a:xfrm>
          <a:prstGeom prst="rect">
            <a:avLst/>
          </a:prstGeom>
        </p:spPr>
      </p:pic>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95033" y="1059237"/>
            <a:ext cx="2442714" cy="4286895"/>
          </a:xfrm>
          <a:prstGeom prst="rect">
            <a:avLst/>
          </a:prstGeom>
        </p:spPr>
      </p:pic>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24690" y="1059237"/>
            <a:ext cx="2442714" cy="4286895"/>
          </a:xfrm>
          <a:prstGeom prst="rect">
            <a:avLst/>
          </a:prstGeom>
        </p:spPr>
      </p:pic>
      <p:sp>
        <p:nvSpPr>
          <p:cNvPr id="7" name="Picture Placeholder 2"/>
          <p:cNvSpPr>
            <a:spLocks noGrp="1"/>
          </p:cNvSpPr>
          <p:nvPr>
            <p:ph type="pic" sz="quarter" idx="12" hasCustomPrompt="1"/>
          </p:nvPr>
        </p:nvSpPr>
        <p:spPr>
          <a:xfrm>
            <a:off x="4436078" y="1512441"/>
            <a:ext cx="1664838" cy="297917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12" name="Picture Placeholder 2"/>
          <p:cNvSpPr>
            <a:spLocks noGrp="1"/>
          </p:cNvSpPr>
          <p:nvPr>
            <p:ph type="pic" sz="quarter" idx="13" hasCustomPrompt="1"/>
          </p:nvPr>
        </p:nvSpPr>
        <p:spPr>
          <a:xfrm>
            <a:off x="6759148" y="1512441"/>
            <a:ext cx="1664838" cy="297917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13" name="Picture Placeholder 2"/>
          <p:cNvSpPr>
            <a:spLocks noGrp="1"/>
          </p:cNvSpPr>
          <p:nvPr>
            <p:ph type="pic" sz="quarter" idx="14" hasCustomPrompt="1"/>
          </p:nvPr>
        </p:nvSpPr>
        <p:spPr>
          <a:xfrm>
            <a:off x="9094575" y="1512441"/>
            <a:ext cx="1664838" cy="297917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15" name="Slide Number Placeholder 5">
            <a:extLst>
              <a:ext uri="{FF2B5EF4-FFF2-40B4-BE49-F238E27FC236}">
                <a16:creationId xmlns:a16="http://schemas.microsoft.com/office/drawing/2014/main" id="{2424B0D3-7BCC-4BCB-808A-A0C0A0DB0501}"/>
              </a:ext>
            </a:extLst>
          </p:cNvPr>
          <p:cNvSpPr txBox="1">
            <a:spLocks/>
          </p:cNvSpPr>
          <p:nvPr userDrawn="1"/>
        </p:nvSpPr>
        <p:spPr>
          <a:xfrm>
            <a:off x="577959" y="6141945"/>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13275705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14:bounceEnd="5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14:bounceEnd="50000">
                                          <p:cBhvr additive="base">
                                            <p:cTn id="15"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par>
                                    <p:cTn id="23" presetID="10" presetClass="entr" presetSubtype="0" fill="hold" grpId="0" nodeType="withEffect">
                                      <p:stCondLst>
                                        <p:cond delay="16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par>
                                    <p:cTn id="23" presetID="10" presetClass="entr" presetSubtype="0" fill="hold" grpId="0" nodeType="withEffect">
                                      <p:stCondLst>
                                        <p:cond delay="16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32665" y="990435"/>
            <a:ext cx="4760159" cy="8353947"/>
          </a:xfrm>
          <a:prstGeom prst="rect">
            <a:avLst/>
          </a:prstGeom>
        </p:spPr>
      </p:pic>
      <p:sp>
        <p:nvSpPr>
          <p:cNvPr id="7" name="Picture Placeholder 2"/>
          <p:cNvSpPr>
            <a:spLocks noGrp="1"/>
          </p:cNvSpPr>
          <p:nvPr>
            <p:ph type="pic" sz="quarter" idx="12" hasCustomPrompt="1"/>
          </p:nvPr>
        </p:nvSpPr>
        <p:spPr>
          <a:xfrm>
            <a:off x="7847905" y="1895501"/>
            <a:ext cx="3236105" cy="5790402"/>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9" name="Slide Number Placeholder 5">
            <a:extLst>
              <a:ext uri="{FF2B5EF4-FFF2-40B4-BE49-F238E27FC236}">
                <a16:creationId xmlns:a16="http://schemas.microsoft.com/office/drawing/2014/main" id="{021FA284-8360-47A3-A773-C795614531B9}"/>
              </a:ext>
            </a:extLst>
          </p:cNvPr>
          <p:cNvSpPr txBox="1">
            <a:spLocks/>
          </p:cNvSpPr>
          <p:nvPr userDrawn="1"/>
        </p:nvSpPr>
        <p:spPr>
          <a:xfrm>
            <a:off x="577959" y="6141945"/>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12082293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67848" y="580270"/>
            <a:ext cx="3577110" cy="6277730"/>
          </a:xfrm>
          <a:prstGeom prst="rect">
            <a:avLst/>
          </a:prstGeom>
        </p:spPr>
      </p:pic>
      <p:sp>
        <p:nvSpPr>
          <p:cNvPr id="7" name="Picture Placeholder 2"/>
          <p:cNvSpPr>
            <a:spLocks noGrp="1"/>
          </p:cNvSpPr>
          <p:nvPr>
            <p:ph type="pic" sz="quarter" idx="12" hasCustomPrompt="1"/>
          </p:nvPr>
        </p:nvSpPr>
        <p:spPr>
          <a:xfrm>
            <a:off x="3906588" y="1265306"/>
            <a:ext cx="2444786" cy="4344662"/>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8" name="Slide Number Placeholder 5">
            <a:extLst>
              <a:ext uri="{FF2B5EF4-FFF2-40B4-BE49-F238E27FC236}">
                <a16:creationId xmlns:a16="http://schemas.microsoft.com/office/drawing/2014/main" id="{FE0F81D5-1CA3-4909-9B15-DC0071A1D142}"/>
              </a:ext>
            </a:extLst>
          </p:cNvPr>
          <p:cNvSpPr txBox="1">
            <a:spLocks/>
          </p:cNvSpPr>
          <p:nvPr userDrawn="1"/>
        </p:nvSpPr>
        <p:spPr>
          <a:xfrm>
            <a:off x="577959" y="6141945"/>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154862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4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642541"/>
            <a:ext cx="7120013" cy="771592"/>
          </a:xfrm>
          <a:prstGeom prst="rect">
            <a:avLst/>
          </a:prstGeom>
        </p:spPr>
        <p:txBody>
          <a:bodyPr/>
          <a:lstStyle>
            <a:lvl1pPr>
              <a:lnSpc>
                <a:spcPct val="75000"/>
              </a:lnSpc>
              <a:defRPr sz="4800" b="0" i="0">
                <a:solidFill>
                  <a:schemeClr val="tx1"/>
                </a:solidFill>
                <a:latin typeface="Asap Condensed Regular"/>
                <a:ea typeface="Asap Condensed Regular"/>
                <a:cs typeface="Asap Condensed Regular"/>
              </a:defRPr>
            </a:lvl1pPr>
          </a:lstStyle>
          <a:p>
            <a:r>
              <a:rPr lang="en-US" dirty="0"/>
              <a:t>Click to edit Master title style</a:t>
            </a:r>
          </a:p>
        </p:txBody>
      </p:sp>
      <p:cxnSp>
        <p:nvCxnSpPr>
          <p:cNvPr id="6" name="Straight Connector 5"/>
          <p:cNvCxnSpPr/>
          <p:nvPr userDrawn="1"/>
        </p:nvCxnSpPr>
        <p:spPr>
          <a:xfrm>
            <a:off x="685800" y="1272518"/>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D0D957E-6088-1D49-8C4C-311422311618}"/>
              </a:ext>
            </a:extLst>
          </p:cNvPr>
          <p:cNvCxnSpPr/>
          <p:nvPr userDrawn="1"/>
        </p:nvCxnSpPr>
        <p:spPr>
          <a:xfrm>
            <a:off x="685800" y="6243079"/>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F5B273B4-368F-4C58-A6E5-337EF275537E}"/>
              </a:ext>
            </a:extLst>
          </p:cNvPr>
          <p:cNvSpPr txBox="1">
            <a:spLocks/>
          </p:cNvSpPr>
          <p:nvPr userDrawn="1"/>
        </p:nvSpPr>
        <p:spPr>
          <a:xfrm>
            <a:off x="580132" y="6243079"/>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i="0" dirty="0">
                <a:solidFill>
                  <a:schemeClr val="tx1"/>
                </a:solidFill>
                <a:latin typeface="Asap Condensed Regular"/>
                <a:ea typeface="Bebas Neue" charset="0"/>
                <a:cs typeface="Bebas Neue" charset="0"/>
              </a:rPr>
              <a:t>Slide</a:t>
            </a:r>
            <a:r>
              <a:rPr lang="en-US" sz="1400" b="0" i="0" dirty="0">
                <a:latin typeface="Asap Condensed Regular"/>
                <a:ea typeface="Bebas Neue" charset="0"/>
                <a:cs typeface="Bebas Neue" charset="0"/>
              </a:rPr>
              <a:t> </a:t>
            </a:r>
            <a:fld id="{1A290D8D-6BA0-418D-AFED-C65293F70DA0}" type="slidenum">
              <a:rPr lang="en-US" sz="1400" b="0" i="0" smtClean="0">
                <a:solidFill>
                  <a:schemeClr val="tx1"/>
                </a:solidFill>
                <a:latin typeface="Asap Condensed Regular"/>
                <a:ea typeface="Bebas Neue" charset="0"/>
                <a:cs typeface="Bebas Neue" charset="0"/>
              </a:rPr>
              <a:pPr algn="l"/>
              <a:t>‹#›</a:t>
            </a:fld>
            <a:endParaRPr lang="en-US" sz="1400" b="0" i="0" dirty="0">
              <a:solidFill>
                <a:schemeClr val="tx1"/>
              </a:solidFill>
              <a:latin typeface="Asap Condensed Regular"/>
              <a:ea typeface="Bebas Neue" charset="0"/>
              <a:cs typeface="Bebas Neue" charset="0"/>
            </a:endParaRPr>
          </a:p>
        </p:txBody>
      </p:sp>
    </p:spTree>
    <p:extLst>
      <p:ext uri="{BB962C8B-B14F-4D97-AF65-F5344CB8AC3E}">
        <p14:creationId xmlns:p14="http://schemas.microsoft.com/office/powerpoint/2010/main" val="111632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054094" y="0"/>
            <a:ext cx="9137905" cy="6858000"/>
          </a:xfrm>
          <a:prstGeom prst="rect">
            <a:avLst/>
          </a:prstGeom>
          <a:solidFill>
            <a:schemeClr val="tx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Regular"/>
            </a:endParaRPr>
          </a:p>
        </p:txBody>
      </p:sp>
      <p:pic>
        <p:nvPicPr>
          <p:cNvPr id="3" name="Picture 2">
            <a:extLst>
              <a:ext uri="{FF2B5EF4-FFF2-40B4-BE49-F238E27FC236}">
                <a16:creationId xmlns:a16="http://schemas.microsoft.com/office/drawing/2014/main" id="{8B7B5BFB-FD74-E549-86D4-A645526CC093}"/>
              </a:ext>
            </a:extLst>
          </p:cNvPr>
          <p:cNvPicPr>
            <a:picLocks noChangeAspect="1"/>
          </p:cNvPicPr>
          <p:nvPr userDrawn="1"/>
        </p:nvPicPr>
        <p:blipFill>
          <a:blip r:embed="rId38"/>
          <a:stretch>
            <a:fillRect/>
          </a:stretch>
        </p:blipFill>
        <p:spPr>
          <a:xfrm>
            <a:off x="10795038" y="6337101"/>
            <a:ext cx="1104989" cy="346168"/>
          </a:xfrm>
          <a:prstGeom prst="rect">
            <a:avLst/>
          </a:prstGeom>
        </p:spPr>
      </p:pic>
    </p:spTree>
    <p:extLst>
      <p:ext uri="{BB962C8B-B14F-4D97-AF65-F5344CB8AC3E}">
        <p14:creationId xmlns:p14="http://schemas.microsoft.com/office/powerpoint/2010/main" val="496987743"/>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77" r:id="rId3"/>
    <p:sldLayoutId id="2147483678" r:id="rId4"/>
    <p:sldLayoutId id="2147483679" r:id="rId5"/>
    <p:sldLayoutId id="2147483680" r:id="rId6"/>
    <p:sldLayoutId id="2147483681" r:id="rId7"/>
    <p:sldLayoutId id="2147483682" r:id="rId8"/>
    <p:sldLayoutId id="2147483673" r:id="rId9"/>
    <p:sldLayoutId id="2147483670" r:id="rId10"/>
    <p:sldLayoutId id="2147483668" r:id="rId11"/>
    <p:sldLayoutId id="2147483674" r:id="rId12"/>
    <p:sldLayoutId id="2147483664" r:id="rId13"/>
    <p:sldLayoutId id="2147483658" r:id="rId14"/>
    <p:sldLayoutId id="2147483653" r:id="rId15"/>
    <p:sldLayoutId id="2147483659" r:id="rId16"/>
    <p:sldLayoutId id="2147483660" r:id="rId17"/>
    <p:sldLayoutId id="2147483666" r:id="rId18"/>
    <p:sldLayoutId id="2147483688" r:id="rId19"/>
    <p:sldLayoutId id="2147483667" r:id="rId20"/>
    <p:sldLayoutId id="2147483665" r:id="rId21"/>
    <p:sldLayoutId id="2147483669" r:id="rId22"/>
    <p:sldLayoutId id="2147483657" r:id="rId23"/>
    <p:sldLayoutId id="2147483671" r:id="rId24"/>
    <p:sldLayoutId id="2147483672" r:id="rId25"/>
    <p:sldLayoutId id="2147483662" r:id="rId26"/>
    <p:sldLayoutId id="2147483663" r:id="rId27"/>
    <p:sldLayoutId id="2147483661" r:id="rId28"/>
    <p:sldLayoutId id="2147483652" r:id="rId29"/>
    <p:sldLayoutId id="2147483675" r:id="rId30"/>
    <p:sldLayoutId id="2147483676" r:id="rId31"/>
    <p:sldLayoutId id="2147483654" r:id="rId32"/>
    <p:sldLayoutId id="2147483655" r:id="rId33"/>
    <p:sldLayoutId id="2147483656" r:id="rId34"/>
    <p:sldLayoutId id="2147483651" r:id="rId35"/>
    <p:sldLayoutId id="2147483650"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8.sv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hyperlink" Target="mailto:admin@inspireinvesting.com" TargetMode="Externa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msci.com/world" TargetMode="External"/><Relationship Id="rId2" Type="http://schemas.openxmlformats.org/officeDocument/2006/relationships/hyperlink" Target="http://www.inspireinvesting.com/" TargetMode="External"/><Relationship Id="rId1" Type="http://schemas.openxmlformats.org/officeDocument/2006/relationships/slideLayout" Target="../slideLayouts/slideLayout1.xml"/><Relationship Id="rId5" Type="http://schemas.openxmlformats.org/officeDocument/2006/relationships/hyperlink" Target="http://www.ishares.com/" TargetMode="External"/><Relationship Id="rId4" Type="http://schemas.openxmlformats.org/officeDocument/2006/relationships/hyperlink" Target="http://www.us.spindices.com/" TargetMode="External"/></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hyperlink" Target="https://www.biola.edu/crowell/about/partnerships/biola-inspire-research-institute/white-papers#performance_attribution_sri" TargetMode="External"/><Relationship Id="rId5" Type="http://schemas.openxmlformats.org/officeDocument/2006/relationships/hyperlink" Target="https://sustaincase.com/oxford-university-corporate-sustainability-and-profitability-are-interrelated/" TargetMode="External"/><Relationship Id="rId10" Type="http://schemas.microsoft.com/office/2007/relationships/hdphoto" Target="../media/hdphoto3.wdp"/><Relationship Id="rId4" Type="http://schemas.openxmlformats.org/officeDocument/2006/relationships/hyperlink" Target="http://corporate1.morningstar.com/ResearchLibrary/article/779995/sustainable-investing-research-suggests-no-performance-penalty/" TargetMode="External"/><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jp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4.jpeg"/><Relationship Id="rId7" Type="http://schemas.openxmlformats.org/officeDocument/2006/relationships/image" Target="../media/image46.png"/><Relationship Id="rId12" Type="http://schemas.microsoft.com/office/2007/relationships/hdphoto" Target="../media/hdphoto5.wdp"/><Relationship Id="rId2" Type="http://schemas.openxmlformats.org/officeDocument/2006/relationships/image" Target="../media/image9.jpg"/><Relationship Id="rId1" Type="http://schemas.openxmlformats.org/officeDocument/2006/relationships/slideLayout" Target="../slideLayouts/slideLayout34.xml"/><Relationship Id="rId6" Type="http://schemas.openxmlformats.org/officeDocument/2006/relationships/image" Target="../media/image45.png"/><Relationship Id="rId11" Type="http://schemas.openxmlformats.org/officeDocument/2006/relationships/image" Target="../media/image430.png"/><Relationship Id="rId5" Type="http://schemas.openxmlformats.org/officeDocument/2006/relationships/image" Target="../media/image391.png"/><Relationship Id="rId10" Type="http://schemas.openxmlformats.org/officeDocument/2006/relationships/customXml" Target="../ink/ink2.xml"/><Relationship Id="rId4" Type="http://schemas.openxmlformats.org/officeDocument/2006/relationships/customXml" Target="../ink/ink1.xml"/><Relationship Id="rId9"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50.jpg"/><Relationship Id="rId7" Type="http://schemas.openxmlformats.org/officeDocument/2006/relationships/image" Target="../media/image52.jpg"/><Relationship Id="rId2" Type="http://schemas.openxmlformats.org/officeDocument/2006/relationships/image" Target="../media/image49.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360.png"/><Relationship Id="rId10" Type="http://schemas.openxmlformats.org/officeDocument/2006/relationships/hyperlink" Target="http://www.inspireinvesting.com/impact/village-transformation" TargetMode="External"/><Relationship Id="rId4" Type="http://schemas.openxmlformats.org/officeDocument/2006/relationships/customXml" Target="../ink/ink3.xml"/><Relationship Id="rId9" Type="http://schemas.openxmlformats.org/officeDocument/2006/relationships/image" Target="../media/image390.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jp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EB8BEF-F030-D549-8959-5E078094DA46}"/>
              </a:ext>
            </a:extLst>
          </p:cNvPr>
          <p:cNvPicPr>
            <a:picLocks noChangeAspect="1"/>
          </p:cNvPicPr>
          <p:nvPr/>
        </p:nvPicPr>
        <p:blipFill>
          <a:blip r:embed="rId2"/>
          <a:stretch>
            <a:fillRect/>
          </a:stretch>
        </p:blipFill>
        <p:spPr>
          <a:xfrm>
            <a:off x="-1487056" y="-1992878"/>
            <a:ext cx="14493832" cy="14856181"/>
          </a:xfrm>
          <a:prstGeom prst="rect">
            <a:avLst/>
          </a:prstGeom>
        </p:spPr>
      </p:pic>
      <p:sp>
        <p:nvSpPr>
          <p:cNvPr id="6" name="Title 3"/>
          <p:cNvSpPr txBox="1">
            <a:spLocks/>
          </p:cNvSpPr>
          <p:nvPr/>
        </p:nvSpPr>
        <p:spPr>
          <a:xfrm>
            <a:off x="547856" y="4394748"/>
            <a:ext cx="4907241" cy="46612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endParaRPr lang="en-US" sz="1400" b="0" dirty="0">
              <a:solidFill>
                <a:srgbClr val="FFFFFF"/>
              </a:solidFill>
              <a:latin typeface="Source Sans Pro" charset="0"/>
              <a:ea typeface="Source Sans Pro" charset="0"/>
              <a:cs typeface="Source Sans Pro" charset="0"/>
            </a:endParaRPr>
          </a:p>
        </p:txBody>
      </p:sp>
      <p:cxnSp>
        <p:nvCxnSpPr>
          <p:cNvPr id="7" name="Straight Connector 6"/>
          <p:cNvCxnSpPr>
            <a:cxnSpLocks/>
          </p:cNvCxnSpPr>
          <p:nvPr/>
        </p:nvCxnSpPr>
        <p:spPr>
          <a:xfrm>
            <a:off x="629522" y="5148041"/>
            <a:ext cx="84206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itle 3">
            <a:extLst>
              <a:ext uri="{FF2B5EF4-FFF2-40B4-BE49-F238E27FC236}">
                <a16:creationId xmlns:a16="http://schemas.microsoft.com/office/drawing/2014/main" id="{06989955-AC35-164E-B13B-433D961A4518}"/>
              </a:ext>
            </a:extLst>
          </p:cNvPr>
          <p:cNvSpPr txBox="1">
            <a:spLocks/>
          </p:cNvSpPr>
          <p:nvPr/>
        </p:nvSpPr>
        <p:spPr>
          <a:xfrm>
            <a:off x="547856" y="5435213"/>
            <a:ext cx="6788363" cy="46612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endParaRPr lang="en-US" sz="1400" b="0" dirty="0">
              <a:solidFill>
                <a:srgbClr val="FFFFFF"/>
              </a:solidFill>
              <a:latin typeface="Source Sans Pro" charset="0"/>
              <a:ea typeface="Source Sans Pro" charset="0"/>
              <a:cs typeface="Source Sans Pro" charset="0"/>
            </a:endParaRPr>
          </a:p>
        </p:txBody>
      </p:sp>
      <p:sp>
        <p:nvSpPr>
          <p:cNvPr id="13" name="Title 3">
            <a:extLst>
              <a:ext uri="{FF2B5EF4-FFF2-40B4-BE49-F238E27FC236}">
                <a16:creationId xmlns:a16="http://schemas.microsoft.com/office/drawing/2014/main" id="{E0B73C14-19E4-254E-B9EE-7299B541537B}"/>
              </a:ext>
            </a:extLst>
          </p:cNvPr>
          <p:cNvSpPr txBox="1">
            <a:spLocks/>
          </p:cNvSpPr>
          <p:nvPr/>
        </p:nvSpPr>
        <p:spPr>
          <a:xfrm>
            <a:off x="530573" y="6188506"/>
            <a:ext cx="5565427" cy="46612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ts val="1150"/>
              </a:lnSpc>
            </a:pPr>
            <a:r>
              <a:rPr lang="en-US" sz="1050" b="0" dirty="0">
                <a:solidFill>
                  <a:schemeClr val="bg1"/>
                </a:solidFill>
                <a:latin typeface="Source Sans Pro" panose="020B0503030403020204" pitchFamily="34" charset="0"/>
                <a:ea typeface="Source Sans Pro" panose="020B0503030403020204" pitchFamily="34" charset="0"/>
              </a:rPr>
              <a:t>For professional use only.   |   Copyright </a:t>
            </a:r>
            <a:r>
              <a:rPr lang="en-US" sz="1050" b="0" dirty="0">
                <a:solidFill>
                  <a:schemeClr val="bg2"/>
                </a:solidFill>
                <a:latin typeface="Source Sans Pro Regular"/>
                <a:ea typeface="Open Sans" panose="020B0606030504020204" pitchFamily="34" charset="0"/>
                <a:cs typeface="Open Sans" panose="020B0606030504020204" pitchFamily="34" charset="0"/>
              </a:rPr>
              <a:t>©</a:t>
            </a:r>
            <a:r>
              <a:rPr lang="en-US" sz="1050" b="0" dirty="0">
                <a:latin typeface="Source Sans Pro Regular"/>
                <a:ea typeface="Open Sans" panose="020B0606030504020204" pitchFamily="34" charset="0"/>
                <a:cs typeface="Open Sans" panose="020B0606030504020204" pitchFamily="34" charset="0"/>
              </a:rPr>
              <a:t> </a:t>
            </a:r>
            <a:r>
              <a:rPr lang="en-US" sz="1050" b="0" dirty="0">
                <a:solidFill>
                  <a:schemeClr val="bg1"/>
                </a:solidFill>
                <a:latin typeface="Source Sans Pro" panose="020B0503030403020204" pitchFamily="34" charset="0"/>
                <a:ea typeface="Source Sans Pro" panose="020B0503030403020204" pitchFamily="34" charset="0"/>
              </a:rPr>
              <a:t>2019</a:t>
            </a:r>
          </a:p>
        </p:txBody>
      </p:sp>
      <p:pic>
        <p:nvPicPr>
          <p:cNvPr id="11" name="Picture 10">
            <a:extLst>
              <a:ext uri="{FF2B5EF4-FFF2-40B4-BE49-F238E27FC236}">
                <a16:creationId xmlns:a16="http://schemas.microsoft.com/office/drawing/2014/main" id="{ED5C5DD0-5300-6743-9E9F-594B34A8EC2F}"/>
              </a:ext>
            </a:extLst>
          </p:cNvPr>
          <p:cNvPicPr>
            <a:picLocks noChangeAspect="1"/>
          </p:cNvPicPr>
          <p:nvPr/>
        </p:nvPicPr>
        <p:blipFill>
          <a:blip r:embed="rId3">
            <a:biLevel thresh="50000"/>
          </a:blip>
          <a:srcRect/>
          <a:stretch/>
        </p:blipFill>
        <p:spPr>
          <a:xfrm>
            <a:off x="629522" y="709277"/>
            <a:ext cx="3367048" cy="1054823"/>
          </a:xfrm>
          <a:prstGeom prst="rect">
            <a:avLst/>
          </a:prstGeom>
        </p:spPr>
      </p:pic>
      <p:sp>
        <p:nvSpPr>
          <p:cNvPr id="10" name="Title 3">
            <a:extLst>
              <a:ext uri="{FF2B5EF4-FFF2-40B4-BE49-F238E27FC236}">
                <a16:creationId xmlns:a16="http://schemas.microsoft.com/office/drawing/2014/main" id="{E2338B91-A9A9-45D1-9BFF-02C70D834099}"/>
              </a:ext>
            </a:extLst>
          </p:cNvPr>
          <p:cNvSpPr txBox="1">
            <a:spLocks/>
          </p:cNvSpPr>
          <p:nvPr/>
        </p:nvSpPr>
        <p:spPr>
          <a:xfrm>
            <a:off x="495303" y="2659475"/>
            <a:ext cx="9076080" cy="2556356"/>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r>
              <a:rPr lang="en-US" sz="6000" b="0" dirty="0">
                <a:solidFill>
                  <a:schemeClr val="accent6"/>
                </a:solidFill>
                <a:latin typeface="Asap Condensed Regular"/>
              </a:rPr>
              <a:t>Biblically Responsible Investing </a:t>
            </a:r>
          </a:p>
          <a:p>
            <a:endParaRPr lang="en-US" sz="2800" b="0" dirty="0">
              <a:solidFill>
                <a:schemeClr val="accent6"/>
              </a:solidFill>
              <a:latin typeface="Asap Condensed Regular"/>
            </a:endParaRPr>
          </a:p>
          <a:p>
            <a:r>
              <a:rPr lang="en-US" b="0" dirty="0">
                <a:solidFill>
                  <a:srgbClr val="FFFFFF"/>
                </a:solidFill>
                <a:latin typeface="Asap Condensed Regular"/>
              </a:rPr>
              <a:t>Quality Portfolios Built On Values</a:t>
            </a:r>
          </a:p>
        </p:txBody>
      </p:sp>
    </p:spTree>
    <p:extLst>
      <p:ext uri="{BB962C8B-B14F-4D97-AF65-F5344CB8AC3E}">
        <p14:creationId xmlns:p14="http://schemas.microsoft.com/office/powerpoint/2010/main" val="35702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nodePh="1">
                                  <p:stCondLst>
                                    <p:cond delay="3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ppt_x"/>
                                          </p:val>
                                        </p:tav>
                                        <p:tav tm="100000">
                                          <p:val>
                                            <p:strVal val="#ppt_x"/>
                                          </p:val>
                                        </p:tav>
                                      </p:tavLst>
                                    </p:anim>
                                    <p:anim calcmode="lin" valueType="num">
                                      <p:cBhvr additive="base">
                                        <p:cTn id="12" dur="1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nodePh="1">
                                  <p:stCondLst>
                                    <p:cond delay="3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ppt_x"/>
                                          </p:val>
                                        </p:tav>
                                        <p:tav tm="100000">
                                          <p:val>
                                            <p:strVal val="#ppt_x"/>
                                          </p:val>
                                        </p:tav>
                                      </p:tavLst>
                                    </p:anim>
                                    <p:anim calcmode="lin" valueType="num">
                                      <p:cBhvr additive="base">
                                        <p:cTn id="16" dur="1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3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500" fill="hold"/>
                                        <p:tgtEl>
                                          <p:spTgt spid="13"/>
                                        </p:tgtEl>
                                        <p:attrNameLst>
                                          <p:attrName>ppt_x</p:attrName>
                                        </p:attrNameLst>
                                      </p:cBhvr>
                                      <p:tavLst>
                                        <p:tav tm="0">
                                          <p:val>
                                            <p:strVal val="#ppt_x"/>
                                          </p:val>
                                        </p:tav>
                                        <p:tav tm="100000">
                                          <p:val>
                                            <p:strVal val="#ppt_x"/>
                                          </p:val>
                                        </p:tav>
                                      </p:tavLst>
                                    </p:anim>
                                    <p:anim calcmode="lin" valueType="num">
                                      <p:cBhvr additive="base">
                                        <p:cTn id="20" dur="1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decel="50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500" fill="hold"/>
                                        <p:tgtEl>
                                          <p:spTgt spid="10"/>
                                        </p:tgtEl>
                                        <p:attrNameLst>
                                          <p:attrName>ppt_x</p:attrName>
                                        </p:attrNameLst>
                                      </p:cBhvr>
                                      <p:tavLst>
                                        <p:tav tm="0">
                                          <p:val>
                                            <p:strVal val="#ppt_x"/>
                                          </p:val>
                                        </p:tav>
                                        <p:tav tm="100000">
                                          <p:val>
                                            <p:strVal val="#ppt_x"/>
                                          </p:val>
                                        </p:tav>
                                      </p:tavLst>
                                    </p:anim>
                                    <p:anim calcmode="lin" valueType="num">
                                      <p:cBhvr additive="base">
                                        <p:cTn id="24"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03" y="2132254"/>
            <a:ext cx="2807138" cy="2170257"/>
          </a:xfrm>
        </p:spPr>
        <p:txBody>
          <a:bodyPr/>
          <a:lstStyle/>
          <a:p>
            <a:pPr algn="ctr">
              <a:lnSpc>
                <a:spcPts val="4680"/>
              </a:lnSpc>
            </a:pPr>
            <a:r>
              <a:rPr lang="en-US" sz="4200" spc="-150" dirty="0">
                <a:solidFill>
                  <a:schemeClr val="tx1">
                    <a:lumMod val="75000"/>
                    <a:lumOff val="25000"/>
                  </a:schemeClr>
                </a:solidFill>
                <a:latin typeface="ASAP CONDENSED" panose="020F0806030202060203" pitchFamily="34" charset="77"/>
                <a:ea typeface="Open Sans" panose="020B0606030504020204" pitchFamily="34" charset="0"/>
                <a:cs typeface="Open Sans" panose="020B0606030504020204" pitchFamily="34" charset="0"/>
              </a:rPr>
              <a:t>What the media says about BRI</a:t>
            </a:r>
            <a:endParaRPr lang="en-US" sz="4200" spc="-150" dirty="0">
              <a:solidFill>
                <a:schemeClr val="tx1">
                  <a:lumMod val="75000"/>
                  <a:lumOff val="25000"/>
                </a:schemeClr>
              </a:solidFill>
              <a:latin typeface="ASAP CONDENSED" panose="020F0806030202060203" pitchFamily="34" charset="77"/>
            </a:endParaRPr>
          </a:p>
        </p:txBody>
      </p:sp>
      <p:sp>
        <p:nvSpPr>
          <p:cNvPr id="15" name="Title 3">
            <a:extLst>
              <a:ext uri="{FF2B5EF4-FFF2-40B4-BE49-F238E27FC236}">
                <a16:creationId xmlns:a16="http://schemas.microsoft.com/office/drawing/2014/main" id="{6E41DF49-35C8-E84D-9EA3-00516F882155}"/>
              </a:ext>
            </a:extLst>
          </p:cNvPr>
          <p:cNvSpPr txBox="1">
            <a:spLocks/>
          </p:cNvSpPr>
          <p:nvPr/>
        </p:nvSpPr>
        <p:spPr>
          <a:xfrm>
            <a:off x="4174958" y="2331984"/>
            <a:ext cx="7864169" cy="2194031"/>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marL="457200" lvl="0" indent="-457200" fontAlgn="base">
              <a:lnSpc>
                <a:spcPct val="100000"/>
              </a:lnSpc>
              <a:spcAft>
                <a:spcPct val="0"/>
              </a:spcAft>
              <a:buFont typeface="Arial" panose="020B0604020202020204" pitchFamily="34" charset="0"/>
              <a:buChar char="•"/>
              <a:defRPr/>
            </a:pPr>
            <a:endParaRPr lang="en-US" sz="2800" b="0" dirty="0">
              <a:solidFill>
                <a:schemeClr val="bg2"/>
              </a:solidFill>
              <a:latin typeface="Source Sans Pro SemiBold" panose="020B0503030403020204" pitchFamily="34" charset="0"/>
              <a:ea typeface="Source Sans Pro SemiBold" panose="020B0503030403020204" pitchFamily="34" charset="0"/>
              <a:cs typeface="Arial" pitchFamily="34" charset="0"/>
            </a:endParaRPr>
          </a:p>
        </p:txBody>
      </p:sp>
      <p:sp>
        <p:nvSpPr>
          <p:cNvPr id="12" name="Content Placeholder 5">
            <a:extLst>
              <a:ext uri="{FF2B5EF4-FFF2-40B4-BE49-F238E27FC236}">
                <a16:creationId xmlns:a16="http://schemas.microsoft.com/office/drawing/2014/main" id="{7DB4445E-9212-4B43-B7BB-CCD08CB6691C}"/>
              </a:ext>
            </a:extLst>
          </p:cNvPr>
          <p:cNvSpPr txBox="1">
            <a:spLocks/>
          </p:cNvSpPr>
          <p:nvPr/>
        </p:nvSpPr>
        <p:spPr>
          <a:xfrm>
            <a:off x="7047802" y="390052"/>
            <a:ext cx="4437062" cy="565466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20000"/>
              </a:lnSpc>
            </a:pPr>
            <a:endParaRPr lang="en-US" sz="2900" i="1"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endParaRPr>
          </a:p>
          <a:p>
            <a:pPr algn="l">
              <a:lnSpc>
                <a:spcPct val="120000"/>
              </a:lnSpc>
            </a:pPr>
            <a:r>
              <a:rPr lang="en-US" sz="2900" i="1"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rPr>
              <a:t>“Perhaps it can even outperform the broader index or ESG [Environment, Social, Governance] portfolios. If so, it will attract lots of capital”</a:t>
            </a:r>
          </a:p>
          <a:p>
            <a:pPr algn="l">
              <a:lnSpc>
                <a:spcPct val="120000"/>
              </a:lnSpc>
            </a:pPr>
            <a:r>
              <a:rPr lang="en-US" sz="1700" b="1"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rPr>
              <a:t>-Bloomberg.com</a:t>
            </a:r>
            <a:endParaRPr lang="en-US" sz="1700"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endParaRPr>
          </a:p>
          <a:p>
            <a:pPr algn="l">
              <a:lnSpc>
                <a:spcPct val="120000"/>
              </a:lnSpc>
            </a:pPr>
            <a:endParaRPr lang="en-US"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endParaRPr>
          </a:p>
          <a:p>
            <a:pPr algn="l">
              <a:lnSpc>
                <a:spcPct val="120000"/>
              </a:lnSpc>
            </a:pPr>
            <a:r>
              <a:rPr lang="en-US" sz="2900" i="1"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rPr>
              <a:t>“As more clients care what companies are doing, investing based on Christian values gains traction.”</a:t>
            </a:r>
            <a:br>
              <a:rPr lang="en-US"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rPr>
            </a:br>
            <a:r>
              <a:rPr lang="en-US" sz="1700" b="1"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rPr>
              <a:t>-The Wall Street Journal</a:t>
            </a:r>
          </a:p>
          <a:p>
            <a:pPr algn="l">
              <a:lnSpc>
                <a:spcPct val="120000"/>
              </a:lnSpc>
            </a:pPr>
            <a:endParaRPr lang="en-US"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endParaRPr>
          </a:p>
          <a:p>
            <a:pPr algn="l">
              <a:lnSpc>
                <a:spcPct val="120000"/>
              </a:lnSpc>
            </a:pPr>
            <a:r>
              <a:rPr lang="en-US" sz="2900" i="1"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rPr>
              <a:t>“Biblically responsible investing (BRI) is a space with enormous potential.”</a:t>
            </a:r>
          </a:p>
          <a:p>
            <a:pPr algn="l">
              <a:lnSpc>
                <a:spcPct val="120000"/>
              </a:lnSpc>
            </a:pPr>
            <a:r>
              <a:rPr lang="en-US" sz="1700" b="1"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rPr>
              <a:t>-The Wall Street Journal</a:t>
            </a:r>
          </a:p>
          <a:p>
            <a:pPr algn="l">
              <a:lnSpc>
                <a:spcPct val="120000"/>
              </a:lnSpc>
            </a:pPr>
            <a:endParaRPr lang="en-US"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endParaRPr>
          </a:p>
          <a:p>
            <a:pPr algn="l">
              <a:lnSpc>
                <a:spcPct val="120000"/>
              </a:lnSpc>
            </a:pPr>
            <a:r>
              <a:rPr lang="en-US" sz="2900" i="1"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rPr>
              <a:t>“Christians control $6.7 trillion of assets in</a:t>
            </a:r>
          </a:p>
          <a:p>
            <a:pPr algn="l">
              <a:lnSpc>
                <a:spcPct val="120000"/>
              </a:lnSpc>
            </a:pPr>
            <a:r>
              <a:rPr lang="en-US" sz="2900" i="1"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rPr>
              <a:t>the U.S., not counting their primary</a:t>
            </a:r>
          </a:p>
          <a:p>
            <a:pPr algn="l">
              <a:lnSpc>
                <a:spcPct val="120000"/>
              </a:lnSpc>
            </a:pPr>
            <a:r>
              <a:rPr lang="en-US" sz="2900" i="1"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rPr>
              <a:t>residence, and they are increasingly looking</a:t>
            </a:r>
          </a:p>
          <a:p>
            <a:pPr algn="l">
              <a:lnSpc>
                <a:spcPct val="120000"/>
              </a:lnSpc>
            </a:pPr>
            <a:r>
              <a:rPr lang="en-US" sz="2900" i="1"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rPr>
              <a:t>for an investment approach that supports</a:t>
            </a:r>
          </a:p>
          <a:p>
            <a:pPr algn="l">
              <a:lnSpc>
                <a:spcPct val="120000"/>
              </a:lnSpc>
            </a:pPr>
            <a:r>
              <a:rPr lang="en-US" sz="2900" i="1"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rPr>
              <a:t>their point of view.”</a:t>
            </a:r>
          </a:p>
          <a:p>
            <a:pPr algn="l">
              <a:lnSpc>
                <a:spcPct val="120000"/>
              </a:lnSpc>
            </a:pPr>
            <a:r>
              <a:rPr lang="en-US" sz="1900" b="1"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rPr>
              <a:t>-The Wall Street Journal</a:t>
            </a:r>
          </a:p>
        </p:txBody>
      </p:sp>
      <p:pic>
        <p:nvPicPr>
          <p:cNvPr id="16" name="Picture 15">
            <a:extLst>
              <a:ext uri="{FF2B5EF4-FFF2-40B4-BE49-F238E27FC236}">
                <a16:creationId xmlns:a16="http://schemas.microsoft.com/office/drawing/2014/main" id="{638B807E-39B8-1C41-A3C1-038976C014B7}"/>
              </a:ext>
            </a:extLst>
          </p:cNvPr>
          <p:cNvPicPr>
            <a:picLocks noChangeAspect="1"/>
          </p:cNvPicPr>
          <p:nvPr/>
        </p:nvPicPr>
        <p:blipFill>
          <a:blip r:embed="rId2"/>
          <a:stretch>
            <a:fillRect/>
          </a:stretch>
        </p:blipFill>
        <p:spPr>
          <a:xfrm>
            <a:off x="4240271" y="3217382"/>
            <a:ext cx="2468761" cy="838200"/>
          </a:xfrm>
          <a:prstGeom prst="rect">
            <a:avLst/>
          </a:prstGeom>
        </p:spPr>
      </p:pic>
      <p:pic>
        <p:nvPicPr>
          <p:cNvPr id="5" name="Picture 4">
            <a:extLst>
              <a:ext uri="{FF2B5EF4-FFF2-40B4-BE49-F238E27FC236}">
                <a16:creationId xmlns:a16="http://schemas.microsoft.com/office/drawing/2014/main" id="{D2CE59A8-CDE0-4CC9-8D6F-3BCD399465C9}"/>
              </a:ext>
            </a:extLst>
          </p:cNvPr>
          <p:cNvPicPr>
            <a:picLocks noChangeAspect="1"/>
          </p:cNvPicPr>
          <p:nvPr/>
        </p:nvPicPr>
        <p:blipFill>
          <a:blip r:embed="rId3"/>
          <a:stretch>
            <a:fillRect/>
          </a:stretch>
        </p:blipFill>
        <p:spPr>
          <a:xfrm>
            <a:off x="4325154" y="694053"/>
            <a:ext cx="2298996" cy="1526677"/>
          </a:xfrm>
          <a:prstGeom prst="rect">
            <a:avLst/>
          </a:prstGeom>
        </p:spPr>
      </p:pic>
      <p:sp>
        <p:nvSpPr>
          <p:cNvPr id="9" name="TextBox 8">
            <a:extLst>
              <a:ext uri="{FF2B5EF4-FFF2-40B4-BE49-F238E27FC236}">
                <a16:creationId xmlns:a16="http://schemas.microsoft.com/office/drawing/2014/main" id="{21D979FE-4122-48B8-A160-E0E75C09E14F}"/>
              </a:ext>
            </a:extLst>
          </p:cNvPr>
          <p:cNvSpPr txBox="1"/>
          <p:nvPr/>
        </p:nvSpPr>
        <p:spPr>
          <a:xfrm>
            <a:off x="3557114" y="6099232"/>
            <a:ext cx="5101772" cy="553998"/>
          </a:xfrm>
          <a:prstGeom prst="rect">
            <a:avLst/>
          </a:prstGeom>
          <a:noFill/>
        </p:spPr>
        <p:txBody>
          <a:bodyPr wrap="square" rtlCol="0">
            <a:spAutoFit/>
          </a:bodyPr>
          <a:lstStyle/>
          <a:p>
            <a:r>
              <a:rPr lang="en-US" sz="1000" dirty="0">
                <a:latin typeface="Source Sans Pro Regular"/>
              </a:rPr>
              <a:t>Source:</a:t>
            </a:r>
          </a:p>
          <a:p>
            <a:r>
              <a:rPr lang="en-US" sz="1000" dirty="0">
                <a:latin typeface="Source Sans Pro Regular"/>
              </a:rPr>
              <a:t>Bloomberg: Thou Shalt Not Buy Biblically Responsible ETFs (2017)</a:t>
            </a:r>
          </a:p>
          <a:p>
            <a:r>
              <a:rPr lang="en-US" sz="1000" dirty="0">
                <a:latin typeface="Source Sans Pro Regular"/>
              </a:rPr>
              <a:t>Wall Street Journal: Biblically Responsible Investing: A Lucrative Niche for Advisers (2017)</a:t>
            </a:r>
          </a:p>
        </p:txBody>
      </p:sp>
    </p:spTree>
    <p:extLst>
      <p:ext uri="{BB962C8B-B14F-4D97-AF65-F5344CB8AC3E}">
        <p14:creationId xmlns:p14="http://schemas.microsoft.com/office/powerpoint/2010/main" val="283022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BF27BC-D9CA-4D3C-89BE-827AF3071877}"/>
              </a:ext>
            </a:extLst>
          </p:cNvPr>
          <p:cNvPicPr>
            <a:picLocks noChangeAspect="1"/>
          </p:cNvPicPr>
          <p:nvPr/>
        </p:nvPicPr>
        <p:blipFill>
          <a:blip r:embed="rId3">
            <a:alphaModFix amt="5000"/>
          </a:blip>
          <a:stretch>
            <a:fillRect/>
          </a:stretch>
        </p:blipFill>
        <p:spPr>
          <a:xfrm>
            <a:off x="3018891" y="560626"/>
            <a:ext cx="9229429" cy="5540543"/>
          </a:xfrm>
          <a:prstGeom prst="rect">
            <a:avLst/>
          </a:prstGeom>
        </p:spPr>
      </p:pic>
      <p:sp>
        <p:nvSpPr>
          <p:cNvPr id="2" name="Title 1"/>
          <p:cNvSpPr>
            <a:spLocks noGrp="1"/>
          </p:cNvSpPr>
          <p:nvPr>
            <p:ph type="title"/>
          </p:nvPr>
        </p:nvSpPr>
        <p:spPr>
          <a:xfrm>
            <a:off x="157317" y="2245770"/>
            <a:ext cx="2733368" cy="2170257"/>
          </a:xfrm>
        </p:spPr>
        <p:txBody>
          <a:bodyPr/>
          <a:lstStyle/>
          <a:p>
            <a:pPr algn="ctr">
              <a:lnSpc>
                <a:spcPct val="100000"/>
              </a:lnSpc>
            </a:pPr>
            <a:r>
              <a:rPr lang="en-US" sz="4400" spc="-150" dirty="0">
                <a:solidFill>
                  <a:schemeClr val="tx2">
                    <a:lumMod val="75000"/>
                    <a:lumOff val="25000"/>
                  </a:schemeClr>
                </a:solidFill>
              </a:rPr>
              <a:t>Different</a:t>
            </a:r>
            <a:br>
              <a:rPr lang="en-US" sz="4400" spc="-150" dirty="0">
                <a:solidFill>
                  <a:schemeClr val="tx2">
                    <a:lumMod val="75000"/>
                    <a:lumOff val="25000"/>
                  </a:schemeClr>
                </a:solidFill>
              </a:rPr>
            </a:br>
            <a:r>
              <a:rPr lang="en-US" sz="4400" spc="-150" dirty="0">
                <a:solidFill>
                  <a:schemeClr val="tx2">
                    <a:lumMod val="75000"/>
                    <a:lumOff val="25000"/>
                  </a:schemeClr>
                </a:solidFill>
              </a:rPr>
              <a:t>investment</a:t>
            </a:r>
            <a:br>
              <a:rPr lang="en-US" sz="4400" spc="-150" dirty="0">
                <a:solidFill>
                  <a:schemeClr val="tx2">
                    <a:lumMod val="75000"/>
                    <a:lumOff val="25000"/>
                  </a:schemeClr>
                </a:solidFill>
              </a:rPr>
            </a:br>
            <a:r>
              <a:rPr lang="en-US" sz="4400" spc="-150" dirty="0">
                <a:solidFill>
                  <a:schemeClr val="tx2">
                    <a:lumMod val="75000"/>
                    <a:lumOff val="25000"/>
                  </a:schemeClr>
                </a:solidFill>
              </a:rPr>
              <a:t>approaches</a:t>
            </a:r>
          </a:p>
        </p:txBody>
      </p:sp>
      <p:sp>
        <p:nvSpPr>
          <p:cNvPr id="4" name="TextBox 3">
            <a:extLst>
              <a:ext uri="{FF2B5EF4-FFF2-40B4-BE49-F238E27FC236}">
                <a16:creationId xmlns:a16="http://schemas.microsoft.com/office/drawing/2014/main" id="{0ECA8556-2218-4602-86ED-7E1BCD8601FD}"/>
              </a:ext>
            </a:extLst>
          </p:cNvPr>
          <p:cNvSpPr txBox="1"/>
          <p:nvPr/>
        </p:nvSpPr>
        <p:spPr>
          <a:xfrm>
            <a:off x="3557114" y="6099232"/>
            <a:ext cx="5101772" cy="400110"/>
          </a:xfrm>
          <a:prstGeom prst="rect">
            <a:avLst/>
          </a:prstGeom>
          <a:noFill/>
        </p:spPr>
        <p:txBody>
          <a:bodyPr wrap="square" rtlCol="0">
            <a:spAutoFit/>
          </a:bodyPr>
          <a:lstStyle/>
          <a:p>
            <a:r>
              <a:rPr lang="en-US" sz="1000" dirty="0">
                <a:latin typeface="Source Sans Pro Regular"/>
              </a:rPr>
              <a:t>Source: Northern Trust: ESG Investing Why It’s Relevant and How to Implement (2017)</a:t>
            </a:r>
          </a:p>
          <a:p>
            <a:r>
              <a:rPr lang="en-US" sz="1000" dirty="0">
                <a:latin typeface="Source Sans Pro Regular"/>
              </a:rPr>
              <a:t>(ESG) : Environment, Social, Governance.</a:t>
            </a:r>
          </a:p>
        </p:txBody>
      </p:sp>
      <p:pic>
        <p:nvPicPr>
          <p:cNvPr id="6" name="Picture 5">
            <a:extLst>
              <a:ext uri="{FF2B5EF4-FFF2-40B4-BE49-F238E27FC236}">
                <a16:creationId xmlns:a16="http://schemas.microsoft.com/office/drawing/2014/main" id="{F4084D17-6DF1-41EC-9F3E-39B94240EDA0}"/>
              </a:ext>
            </a:extLst>
          </p:cNvPr>
          <p:cNvPicPr>
            <a:picLocks noChangeAspect="1"/>
          </p:cNvPicPr>
          <p:nvPr/>
        </p:nvPicPr>
        <p:blipFill rotWithShape="1">
          <a:blip r:embed="rId3"/>
          <a:srcRect r="66050" b="49859"/>
          <a:stretch/>
        </p:blipFill>
        <p:spPr>
          <a:xfrm>
            <a:off x="3029946" y="523372"/>
            <a:ext cx="3133429" cy="2778093"/>
          </a:xfrm>
          <a:prstGeom prst="rect">
            <a:avLst/>
          </a:prstGeom>
        </p:spPr>
      </p:pic>
      <p:grpSp>
        <p:nvGrpSpPr>
          <p:cNvPr id="10" name="Group 9">
            <a:extLst>
              <a:ext uri="{FF2B5EF4-FFF2-40B4-BE49-F238E27FC236}">
                <a16:creationId xmlns:a16="http://schemas.microsoft.com/office/drawing/2014/main" id="{A418A02F-E66A-4C50-9253-F86C34DC48D3}"/>
              </a:ext>
            </a:extLst>
          </p:cNvPr>
          <p:cNvGrpSpPr/>
          <p:nvPr/>
        </p:nvGrpSpPr>
        <p:grpSpPr>
          <a:xfrm>
            <a:off x="3018891" y="523373"/>
            <a:ext cx="9229429" cy="5540543"/>
            <a:chOff x="3018891" y="523373"/>
            <a:chExt cx="9229429" cy="5540543"/>
          </a:xfrm>
        </p:grpSpPr>
        <p:pic>
          <p:nvPicPr>
            <p:cNvPr id="7" name="Picture 6">
              <a:extLst>
                <a:ext uri="{FF2B5EF4-FFF2-40B4-BE49-F238E27FC236}">
                  <a16:creationId xmlns:a16="http://schemas.microsoft.com/office/drawing/2014/main" id="{54F0A9AC-F4FE-43CC-9901-64D154E5EC9E}"/>
                </a:ext>
              </a:extLst>
            </p:cNvPr>
            <p:cNvPicPr>
              <a:picLocks noChangeAspect="1"/>
            </p:cNvPicPr>
            <p:nvPr/>
          </p:nvPicPr>
          <p:blipFill>
            <a:blip r:embed="rId3"/>
            <a:stretch>
              <a:fillRect/>
            </a:stretch>
          </p:blipFill>
          <p:spPr>
            <a:xfrm>
              <a:off x="3018891" y="523373"/>
              <a:ext cx="9229429" cy="5540543"/>
            </a:xfrm>
            <a:prstGeom prst="rect">
              <a:avLst/>
            </a:prstGeom>
          </p:spPr>
        </p:pic>
        <p:sp>
          <p:nvSpPr>
            <p:cNvPr id="3" name="Rectangle 2">
              <a:extLst>
                <a:ext uri="{FF2B5EF4-FFF2-40B4-BE49-F238E27FC236}">
                  <a16:creationId xmlns:a16="http://schemas.microsoft.com/office/drawing/2014/main" id="{889EE878-2854-4312-A1EB-4B0328876A38}"/>
                </a:ext>
              </a:extLst>
            </p:cNvPr>
            <p:cNvSpPr/>
            <p:nvPr/>
          </p:nvSpPr>
          <p:spPr>
            <a:xfrm>
              <a:off x="11382375" y="952500"/>
              <a:ext cx="123825" cy="190500"/>
            </a:xfrm>
            <a:prstGeom prst="rect">
              <a:avLst/>
            </a:prstGeom>
            <a:solidFill>
              <a:srgbClr val="007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979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BF27BC-D9CA-4D3C-89BE-827AF3071877}"/>
              </a:ext>
            </a:extLst>
          </p:cNvPr>
          <p:cNvPicPr>
            <a:picLocks noChangeAspect="1"/>
          </p:cNvPicPr>
          <p:nvPr/>
        </p:nvPicPr>
        <p:blipFill>
          <a:blip r:embed="rId3">
            <a:alphaModFix amt="5000"/>
          </a:blip>
          <a:stretch>
            <a:fillRect/>
          </a:stretch>
        </p:blipFill>
        <p:spPr>
          <a:xfrm>
            <a:off x="3018891" y="560626"/>
            <a:ext cx="9229429" cy="5540543"/>
          </a:xfrm>
          <a:prstGeom prst="rect">
            <a:avLst/>
          </a:prstGeom>
        </p:spPr>
      </p:pic>
      <p:sp>
        <p:nvSpPr>
          <p:cNvPr id="4" name="TextBox 3">
            <a:extLst>
              <a:ext uri="{FF2B5EF4-FFF2-40B4-BE49-F238E27FC236}">
                <a16:creationId xmlns:a16="http://schemas.microsoft.com/office/drawing/2014/main" id="{0ECA8556-2218-4602-86ED-7E1BCD8601FD}"/>
              </a:ext>
            </a:extLst>
          </p:cNvPr>
          <p:cNvSpPr txBox="1"/>
          <p:nvPr/>
        </p:nvSpPr>
        <p:spPr>
          <a:xfrm>
            <a:off x="3557114" y="6099232"/>
            <a:ext cx="5101772" cy="400110"/>
          </a:xfrm>
          <a:prstGeom prst="rect">
            <a:avLst/>
          </a:prstGeom>
          <a:noFill/>
        </p:spPr>
        <p:txBody>
          <a:bodyPr wrap="square" rtlCol="0">
            <a:spAutoFit/>
          </a:bodyPr>
          <a:lstStyle/>
          <a:p>
            <a:r>
              <a:rPr lang="en-US" sz="1000" dirty="0">
                <a:latin typeface="Source Sans Pro Regular"/>
              </a:rPr>
              <a:t>Source: Northern Trust: ESG Investing Why It’s Relevant and How to Implement (2017)</a:t>
            </a:r>
          </a:p>
          <a:p>
            <a:r>
              <a:rPr lang="en-US" sz="1000" dirty="0">
                <a:latin typeface="Source Sans Pro Regular"/>
              </a:rPr>
              <a:t>(ESG) : Environment, Social, Governance.</a:t>
            </a:r>
          </a:p>
        </p:txBody>
      </p:sp>
      <p:pic>
        <p:nvPicPr>
          <p:cNvPr id="6" name="Picture 5">
            <a:extLst>
              <a:ext uri="{FF2B5EF4-FFF2-40B4-BE49-F238E27FC236}">
                <a16:creationId xmlns:a16="http://schemas.microsoft.com/office/drawing/2014/main" id="{F4084D17-6DF1-41EC-9F3E-39B94240EDA0}"/>
              </a:ext>
            </a:extLst>
          </p:cNvPr>
          <p:cNvPicPr>
            <a:picLocks noChangeAspect="1"/>
          </p:cNvPicPr>
          <p:nvPr/>
        </p:nvPicPr>
        <p:blipFill rotWithShape="1">
          <a:blip r:embed="rId3"/>
          <a:srcRect r="66050" b="49859"/>
          <a:stretch/>
        </p:blipFill>
        <p:spPr>
          <a:xfrm>
            <a:off x="3029946" y="523372"/>
            <a:ext cx="3133429" cy="2778093"/>
          </a:xfrm>
          <a:prstGeom prst="rect">
            <a:avLst/>
          </a:prstGeom>
        </p:spPr>
      </p:pic>
      <p:sp>
        <p:nvSpPr>
          <p:cNvPr id="9" name="Title 1">
            <a:extLst>
              <a:ext uri="{FF2B5EF4-FFF2-40B4-BE49-F238E27FC236}">
                <a16:creationId xmlns:a16="http://schemas.microsoft.com/office/drawing/2014/main" id="{815A5E8C-7C95-4E40-8BDB-9600D6B2D2A3}"/>
              </a:ext>
            </a:extLst>
          </p:cNvPr>
          <p:cNvSpPr txBox="1">
            <a:spLocks/>
          </p:cNvSpPr>
          <p:nvPr/>
        </p:nvSpPr>
        <p:spPr>
          <a:xfrm>
            <a:off x="228799" y="1770788"/>
            <a:ext cx="2556163" cy="2170257"/>
          </a:xfrm>
          <a:prstGeom prst="rect">
            <a:avLst/>
          </a:prstGeom>
        </p:spPr>
        <p:txBody>
          <a:bodyPr/>
          <a:lstStyle>
            <a:lvl1pPr algn="l" defTabSz="914400" rtl="0" eaLnBrk="1" latinLnBrk="0" hangingPunct="1">
              <a:lnSpc>
                <a:spcPct val="75000"/>
              </a:lnSpc>
              <a:spcBef>
                <a:spcPct val="0"/>
              </a:spcBef>
              <a:buNone/>
              <a:defRPr sz="4800" b="0" i="0" kern="1200">
                <a:solidFill>
                  <a:schemeClr val="tx1"/>
                </a:solidFill>
                <a:latin typeface="Asap Condensed Regular"/>
                <a:ea typeface="Asap Condensed Regular"/>
                <a:cs typeface="Asap Condensed Regular"/>
              </a:defRPr>
            </a:lvl1pPr>
          </a:lstStyle>
          <a:p>
            <a:pPr algn="ctr">
              <a:lnSpc>
                <a:spcPct val="100000"/>
              </a:lnSpc>
            </a:pPr>
            <a:br>
              <a:rPr lang="en-US" sz="4000" spc="-150" dirty="0">
                <a:solidFill>
                  <a:schemeClr val="tx1">
                    <a:lumMod val="75000"/>
                    <a:lumOff val="25000"/>
                  </a:schemeClr>
                </a:solidFill>
              </a:rPr>
            </a:br>
            <a:r>
              <a:rPr lang="en-US" sz="4000" spc="-150" dirty="0">
                <a:solidFill>
                  <a:schemeClr val="tx1">
                    <a:lumMod val="75000"/>
                    <a:lumOff val="25000"/>
                  </a:schemeClr>
                </a:solidFill>
              </a:rPr>
              <a:t>How </a:t>
            </a:r>
            <a:br>
              <a:rPr lang="en-US" sz="4000" spc="-150" dirty="0">
                <a:solidFill>
                  <a:schemeClr val="tx1">
                    <a:lumMod val="75000"/>
                    <a:lumOff val="25000"/>
                  </a:schemeClr>
                </a:solidFill>
              </a:rPr>
            </a:br>
            <a:r>
              <a:rPr lang="en-US" sz="4000" spc="-150" dirty="0">
                <a:solidFill>
                  <a:schemeClr val="tx1">
                    <a:lumMod val="75000"/>
                    <a:lumOff val="25000"/>
                  </a:schemeClr>
                </a:solidFill>
              </a:rPr>
              <a:t>BRI started</a:t>
            </a:r>
            <a:br>
              <a:rPr lang="en-US" sz="6600" spc="300" dirty="0">
                <a:solidFill>
                  <a:schemeClr val="tx1">
                    <a:lumMod val="75000"/>
                    <a:lumOff val="25000"/>
                  </a:schemeClr>
                </a:solidFill>
                <a:latin typeface="Source Sans Pro SemiBold" panose="020B0503030403020204" pitchFamily="34" charset="0"/>
                <a:ea typeface="Source Sans Pro SemiBold" panose="020B0503030403020204" pitchFamily="34" charset="0"/>
                <a:cs typeface="Arial" pitchFamily="34" charset="0"/>
              </a:rPr>
            </a:br>
            <a:endParaRPr lang="en-US" sz="4000" spc="-150" dirty="0">
              <a:solidFill>
                <a:schemeClr val="tx1">
                  <a:lumMod val="75000"/>
                  <a:lumOff val="25000"/>
                </a:schemeClr>
              </a:solidFill>
            </a:endParaRPr>
          </a:p>
        </p:txBody>
      </p:sp>
      <p:sp>
        <p:nvSpPr>
          <p:cNvPr id="10" name="Title 3">
            <a:extLst>
              <a:ext uri="{FF2B5EF4-FFF2-40B4-BE49-F238E27FC236}">
                <a16:creationId xmlns:a16="http://schemas.microsoft.com/office/drawing/2014/main" id="{5CB6B089-FBBD-4D7E-9753-FD3BBAE039F3}"/>
              </a:ext>
            </a:extLst>
          </p:cNvPr>
          <p:cNvSpPr txBox="1">
            <a:spLocks/>
          </p:cNvSpPr>
          <p:nvPr/>
        </p:nvSpPr>
        <p:spPr>
          <a:xfrm>
            <a:off x="6287652" y="731410"/>
            <a:ext cx="3519134" cy="1156996"/>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lvl="0" fontAlgn="base">
              <a:lnSpc>
                <a:spcPct val="200000"/>
              </a:lnSpc>
              <a:spcAft>
                <a:spcPct val="0"/>
              </a:spcAft>
              <a:defRPr/>
            </a:pPr>
            <a:r>
              <a:rPr lang="en-US" sz="3200" dirty="0">
                <a:solidFill>
                  <a:schemeClr val="tx2">
                    <a:lumMod val="75000"/>
                    <a:lumOff val="25000"/>
                  </a:schemeClr>
                </a:solidFill>
                <a:latin typeface="Source Sans Pro" panose="020B0503030403020204" pitchFamily="34" charset="0"/>
                <a:ea typeface="Source Sans Pro" panose="020B0503030403020204" pitchFamily="34" charset="0"/>
                <a:cs typeface="Arial" pitchFamily="34" charset="0"/>
              </a:rPr>
              <a:t>Financial boycott</a:t>
            </a:r>
          </a:p>
        </p:txBody>
      </p:sp>
      <p:sp>
        <p:nvSpPr>
          <p:cNvPr id="11" name="Title 3">
            <a:extLst>
              <a:ext uri="{FF2B5EF4-FFF2-40B4-BE49-F238E27FC236}">
                <a16:creationId xmlns:a16="http://schemas.microsoft.com/office/drawing/2014/main" id="{9A03049A-1742-4FCA-9E06-24C3DE848902}"/>
              </a:ext>
            </a:extLst>
          </p:cNvPr>
          <p:cNvSpPr txBox="1">
            <a:spLocks/>
          </p:cNvSpPr>
          <p:nvPr/>
        </p:nvSpPr>
        <p:spPr>
          <a:xfrm>
            <a:off x="6272793" y="1640456"/>
            <a:ext cx="6037666" cy="1156996"/>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lvl="0" fontAlgn="base">
              <a:lnSpc>
                <a:spcPct val="200000"/>
              </a:lnSpc>
              <a:spcAft>
                <a:spcPct val="0"/>
              </a:spcAft>
              <a:defRPr/>
            </a:pPr>
            <a:r>
              <a:rPr lang="en-US" sz="3200" dirty="0">
                <a:solidFill>
                  <a:schemeClr val="tx2">
                    <a:lumMod val="75000"/>
                    <a:lumOff val="25000"/>
                  </a:schemeClr>
                </a:solidFill>
                <a:latin typeface="Source Sans Pro" panose="020B0503030403020204" pitchFamily="34" charset="0"/>
                <a:ea typeface="Source Sans Pro" panose="020B0503030403020204" pitchFamily="34" charset="0"/>
                <a:cs typeface="Arial" pitchFamily="34" charset="0"/>
              </a:rPr>
              <a:t>Below average track record</a:t>
            </a:r>
            <a:endParaRPr lang="en-US" sz="3200" spc="300" dirty="0">
              <a:solidFill>
                <a:schemeClr val="tx2">
                  <a:lumMod val="75000"/>
                  <a:lumOff val="25000"/>
                </a:schemeClr>
              </a:solidFill>
              <a:latin typeface="Source Sans Pro" panose="020B0503030403020204" pitchFamily="34" charset="0"/>
              <a:ea typeface="Source Sans Pro" panose="020B0503030403020204" pitchFamily="34" charset="0"/>
              <a:cs typeface="Arial" pitchFamily="34" charset="0"/>
            </a:endParaRPr>
          </a:p>
        </p:txBody>
      </p:sp>
      <p:sp>
        <p:nvSpPr>
          <p:cNvPr id="12" name="Title 3">
            <a:extLst>
              <a:ext uri="{FF2B5EF4-FFF2-40B4-BE49-F238E27FC236}">
                <a16:creationId xmlns:a16="http://schemas.microsoft.com/office/drawing/2014/main" id="{53C9FDF4-A3DE-43D2-A49D-F4939AE09C3D}"/>
              </a:ext>
            </a:extLst>
          </p:cNvPr>
          <p:cNvSpPr txBox="1">
            <a:spLocks/>
          </p:cNvSpPr>
          <p:nvPr/>
        </p:nvSpPr>
        <p:spPr>
          <a:xfrm>
            <a:off x="4227185" y="4544063"/>
            <a:ext cx="6812840" cy="1156996"/>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lvl="0" fontAlgn="base">
              <a:lnSpc>
                <a:spcPct val="200000"/>
              </a:lnSpc>
              <a:spcAft>
                <a:spcPct val="0"/>
              </a:spcAft>
              <a:defRPr/>
            </a:pPr>
            <a:r>
              <a:rPr lang="en-US" sz="3200" dirty="0">
                <a:solidFill>
                  <a:schemeClr val="accent2"/>
                </a:solidFill>
                <a:latin typeface="Source Sans Pro" panose="020B0503030403020204" pitchFamily="34" charset="0"/>
                <a:ea typeface="Source Sans Pro" panose="020B0503030403020204" pitchFamily="34" charset="0"/>
                <a:cs typeface="Arial" pitchFamily="34" charset="0"/>
              </a:rPr>
              <a:t>“</a:t>
            </a:r>
            <a:r>
              <a:rPr lang="en-US" sz="3200" i="1" dirty="0">
                <a:solidFill>
                  <a:schemeClr val="accent2"/>
                </a:solidFill>
                <a:latin typeface="Source Sans Pro" panose="020B0503030403020204" pitchFamily="34" charset="0"/>
                <a:ea typeface="Source Sans Pro" panose="020B0503030403020204" pitchFamily="34" charset="0"/>
                <a:cs typeface="Arial" pitchFamily="34" charset="0"/>
              </a:rPr>
              <a:t>Not bad</a:t>
            </a:r>
            <a:r>
              <a:rPr lang="en-US" sz="3200" dirty="0">
                <a:solidFill>
                  <a:schemeClr val="accent2"/>
                </a:solidFill>
                <a:latin typeface="Source Sans Pro" panose="020B0503030403020204" pitchFamily="34" charset="0"/>
                <a:ea typeface="Source Sans Pro" panose="020B0503030403020204" pitchFamily="34" charset="0"/>
                <a:cs typeface="Arial" pitchFamily="34" charset="0"/>
              </a:rPr>
              <a:t>” </a:t>
            </a:r>
            <a:r>
              <a:rPr lang="en-US" sz="3200" dirty="0">
                <a:solidFill>
                  <a:schemeClr val="tx2">
                    <a:lumMod val="75000"/>
                    <a:lumOff val="25000"/>
                  </a:schemeClr>
                </a:solidFill>
                <a:latin typeface="Source Sans Pro" panose="020B0503030403020204" pitchFamily="34" charset="0"/>
                <a:ea typeface="Source Sans Pro" panose="020B0503030403020204" pitchFamily="34" charset="0"/>
                <a:cs typeface="Arial" pitchFamily="34" charset="0"/>
              </a:rPr>
              <a:t>doesn’t mean it’s </a:t>
            </a:r>
            <a:r>
              <a:rPr lang="en-US" sz="3200" dirty="0">
                <a:solidFill>
                  <a:srgbClr val="0070C0"/>
                </a:solidFill>
                <a:latin typeface="Source Sans Pro" panose="020B0503030403020204" pitchFamily="34" charset="0"/>
                <a:ea typeface="Source Sans Pro" panose="020B0503030403020204" pitchFamily="34" charset="0"/>
                <a:cs typeface="Arial" pitchFamily="34" charset="0"/>
              </a:rPr>
              <a:t>“</a:t>
            </a:r>
            <a:r>
              <a:rPr lang="en-US" sz="3200" i="1" dirty="0">
                <a:solidFill>
                  <a:srgbClr val="0070C0"/>
                </a:solidFill>
                <a:latin typeface="Source Sans Pro" panose="020B0503030403020204" pitchFamily="34" charset="0"/>
                <a:ea typeface="Source Sans Pro" panose="020B0503030403020204" pitchFamily="34" charset="0"/>
                <a:cs typeface="Arial" pitchFamily="34" charset="0"/>
              </a:rPr>
              <a:t>good</a:t>
            </a:r>
            <a:r>
              <a:rPr lang="en-US" sz="3200" dirty="0">
                <a:solidFill>
                  <a:srgbClr val="0070C0"/>
                </a:solidFill>
                <a:latin typeface="Source Sans Pro" panose="020B0503030403020204" pitchFamily="34" charset="0"/>
                <a:ea typeface="Source Sans Pro" panose="020B0503030403020204" pitchFamily="34" charset="0"/>
                <a:cs typeface="Arial" pitchFamily="34" charset="0"/>
              </a:rPr>
              <a:t>”</a:t>
            </a:r>
          </a:p>
        </p:txBody>
      </p:sp>
      <p:sp>
        <p:nvSpPr>
          <p:cNvPr id="13" name="Title 3">
            <a:extLst>
              <a:ext uri="{FF2B5EF4-FFF2-40B4-BE49-F238E27FC236}">
                <a16:creationId xmlns:a16="http://schemas.microsoft.com/office/drawing/2014/main" id="{EB2CD7AA-BA0F-415A-B765-E1C5F22C3436}"/>
              </a:ext>
            </a:extLst>
          </p:cNvPr>
          <p:cNvSpPr txBox="1">
            <a:spLocks/>
          </p:cNvSpPr>
          <p:nvPr/>
        </p:nvSpPr>
        <p:spPr>
          <a:xfrm>
            <a:off x="6287652" y="3453453"/>
            <a:ext cx="3519134" cy="1156996"/>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lvl="0" fontAlgn="base">
              <a:lnSpc>
                <a:spcPct val="200000"/>
              </a:lnSpc>
              <a:spcAft>
                <a:spcPct val="0"/>
              </a:spcAft>
              <a:defRPr/>
            </a:pPr>
            <a:r>
              <a:rPr lang="en-US" sz="3200" dirty="0">
                <a:solidFill>
                  <a:schemeClr val="tx2">
                    <a:lumMod val="75000"/>
                    <a:lumOff val="25000"/>
                  </a:schemeClr>
                </a:solidFill>
                <a:latin typeface="Source Sans Pro" panose="020B0503030403020204" pitchFamily="34" charset="0"/>
                <a:ea typeface="Source Sans Pro" panose="020B0503030403020204" pitchFamily="34" charset="0"/>
                <a:cs typeface="Arial" pitchFamily="34" charset="0"/>
              </a:rPr>
              <a:t>High Fees</a:t>
            </a:r>
          </a:p>
        </p:txBody>
      </p:sp>
      <p:sp>
        <p:nvSpPr>
          <p:cNvPr id="14" name="Title 3">
            <a:extLst>
              <a:ext uri="{FF2B5EF4-FFF2-40B4-BE49-F238E27FC236}">
                <a16:creationId xmlns:a16="http://schemas.microsoft.com/office/drawing/2014/main" id="{4C4F2AC1-8118-4A60-96A6-A11AE6C82189}"/>
              </a:ext>
            </a:extLst>
          </p:cNvPr>
          <p:cNvSpPr txBox="1">
            <a:spLocks/>
          </p:cNvSpPr>
          <p:nvPr/>
        </p:nvSpPr>
        <p:spPr>
          <a:xfrm>
            <a:off x="6287652" y="2628505"/>
            <a:ext cx="3519134" cy="1156996"/>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lvl="0" fontAlgn="base">
              <a:lnSpc>
                <a:spcPct val="200000"/>
              </a:lnSpc>
              <a:spcAft>
                <a:spcPct val="0"/>
              </a:spcAft>
              <a:defRPr/>
            </a:pPr>
            <a:r>
              <a:rPr lang="en-US" sz="3200" dirty="0">
                <a:solidFill>
                  <a:schemeClr val="tx2">
                    <a:lumMod val="75000"/>
                    <a:lumOff val="25000"/>
                  </a:schemeClr>
                </a:solidFill>
                <a:latin typeface="Source Sans Pro" panose="020B0503030403020204" pitchFamily="34" charset="0"/>
                <a:ea typeface="Source Sans Pro" panose="020B0503030403020204" pitchFamily="34" charset="0"/>
                <a:cs typeface="Arial" pitchFamily="34" charset="0"/>
              </a:rPr>
              <a:t>No-index option</a:t>
            </a:r>
          </a:p>
        </p:txBody>
      </p:sp>
      <p:sp>
        <p:nvSpPr>
          <p:cNvPr id="2" name="Rectangle 1">
            <a:extLst>
              <a:ext uri="{FF2B5EF4-FFF2-40B4-BE49-F238E27FC236}">
                <a16:creationId xmlns:a16="http://schemas.microsoft.com/office/drawing/2014/main" id="{4FB7F0B9-DFDD-44CF-BE6B-3465E1FAB3D9}"/>
              </a:ext>
            </a:extLst>
          </p:cNvPr>
          <p:cNvSpPr/>
          <p:nvPr/>
        </p:nvSpPr>
        <p:spPr>
          <a:xfrm>
            <a:off x="11394395" y="977739"/>
            <a:ext cx="228600" cy="247650"/>
          </a:xfrm>
          <a:prstGeom prst="rect">
            <a:avLst/>
          </a:prstGeom>
          <a:solidFill>
            <a:srgbClr val="F2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230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A03CA-D025-1145-88DE-13D7A81D5112}"/>
              </a:ext>
            </a:extLst>
          </p:cNvPr>
          <p:cNvSpPr/>
          <p:nvPr/>
        </p:nvSpPr>
        <p:spPr>
          <a:xfrm>
            <a:off x="3058510" y="0"/>
            <a:ext cx="913349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Regular"/>
            </a:endParaRPr>
          </a:p>
        </p:txBody>
      </p:sp>
      <p:sp>
        <p:nvSpPr>
          <p:cNvPr id="15" name="Title 3">
            <a:extLst>
              <a:ext uri="{FF2B5EF4-FFF2-40B4-BE49-F238E27FC236}">
                <a16:creationId xmlns:a16="http://schemas.microsoft.com/office/drawing/2014/main" id="{6E41DF49-35C8-E84D-9EA3-00516F882155}"/>
              </a:ext>
            </a:extLst>
          </p:cNvPr>
          <p:cNvSpPr txBox="1">
            <a:spLocks/>
          </p:cNvSpPr>
          <p:nvPr/>
        </p:nvSpPr>
        <p:spPr>
          <a:xfrm>
            <a:off x="4174958" y="2331984"/>
            <a:ext cx="7864169" cy="2194031"/>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marL="457200" lvl="0" indent="-457200" fontAlgn="base">
              <a:lnSpc>
                <a:spcPct val="100000"/>
              </a:lnSpc>
              <a:spcAft>
                <a:spcPct val="0"/>
              </a:spcAft>
              <a:buFont typeface="Arial" panose="020B0604020202020204" pitchFamily="34" charset="0"/>
              <a:buChar char="•"/>
              <a:defRPr/>
            </a:pPr>
            <a:endParaRPr lang="en-US" sz="2800" b="0" dirty="0">
              <a:solidFill>
                <a:schemeClr val="bg2"/>
              </a:solidFill>
              <a:latin typeface="Source Sans Pro SemiBold" panose="020B0503030403020204" pitchFamily="34" charset="0"/>
              <a:ea typeface="Source Sans Pro SemiBold" panose="020B0503030403020204" pitchFamily="34" charset="0"/>
              <a:cs typeface="Arial" pitchFamily="34" charset="0"/>
            </a:endParaRPr>
          </a:p>
        </p:txBody>
      </p:sp>
      <p:grpSp>
        <p:nvGrpSpPr>
          <p:cNvPr id="5" name="Group 4">
            <a:extLst>
              <a:ext uri="{FF2B5EF4-FFF2-40B4-BE49-F238E27FC236}">
                <a16:creationId xmlns:a16="http://schemas.microsoft.com/office/drawing/2014/main" id="{B703B098-51B2-2E45-B0FD-D5EB2E642344}"/>
              </a:ext>
            </a:extLst>
          </p:cNvPr>
          <p:cNvGrpSpPr/>
          <p:nvPr/>
        </p:nvGrpSpPr>
        <p:grpSpPr>
          <a:xfrm>
            <a:off x="-1131630" y="-263047"/>
            <a:ext cx="14242091" cy="7121047"/>
            <a:chOff x="3795387" y="1571623"/>
            <a:chExt cx="7429500" cy="3714751"/>
          </a:xfrm>
        </p:grpSpPr>
        <p:pic>
          <p:nvPicPr>
            <p:cNvPr id="12" name="Picture 11">
              <a:extLst>
                <a:ext uri="{FF2B5EF4-FFF2-40B4-BE49-F238E27FC236}">
                  <a16:creationId xmlns:a16="http://schemas.microsoft.com/office/drawing/2014/main" id="{F72E42FF-F91D-ED4C-AAC6-6BAD161DC769}"/>
                </a:ext>
              </a:extLst>
            </p:cNvPr>
            <p:cNvPicPr>
              <a:picLocks noChangeAspect="1"/>
            </p:cNvPicPr>
            <p:nvPr/>
          </p:nvPicPr>
          <p:blipFill>
            <a:blip r:embed="rId2"/>
            <a:stretch>
              <a:fillRect/>
            </a:stretch>
          </p:blipFill>
          <p:spPr>
            <a:xfrm>
              <a:off x="3795387" y="1571623"/>
              <a:ext cx="7429500" cy="3714751"/>
            </a:xfrm>
            <a:prstGeom prst="rect">
              <a:avLst/>
            </a:prstGeom>
          </p:spPr>
        </p:pic>
        <p:pic>
          <p:nvPicPr>
            <p:cNvPr id="13" name="Picture 12">
              <a:extLst>
                <a:ext uri="{FF2B5EF4-FFF2-40B4-BE49-F238E27FC236}">
                  <a16:creationId xmlns:a16="http://schemas.microsoft.com/office/drawing/2014/main" id="{09503E2B-3FB7-0D4A-B137-435E0F3E3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674302">
              <a:off x="6596950" y="2798379"/>
              <a:ext cx="2056611" cy="671827"/>
            </a:xfrm>
            <a:prstGeom prst="rect">
              <a:avLst/>
            </a:prstGeom>
          </p:spPr>
        </p:pic>
      </p:grpSp>
      <p:sp>
        <p:nvSpPr>
          <p:cNvPr id="14" name="Title 1">
            <a:extLst>
              <a:ext uri="{FF2B5EF4-FFF2-40B4-BE49-F238E27FC236}">
                <a16:creationId xmlns:a16="http://schemas.microsoft.com/office/drawing/2014/main" id="{25DE92D6-3322-FA45-BDD4-75E38EBE8A2D}"/>
              </a:ext>
            </a:extLst>
          </p:cNvPr>
          <p:cNvSpPr>
            <a:spLocks noGrp="1"/>
          </p:cNvSpPr>
          <p:nvPr>
            <p:ph type="title"/>
          </p:nvPr>
        </p:nvSpPr>
        <p:spPr>
          <a:xfrm>
            <a:off x="577959" y="161727"/>
            <a:ext cx="2480551" cy="2170257"/>
          </a:xfrm>
        </p:spPr>
        <p:txBody>
          <a:bodyPr/>
          <a:lstStyle/>
          <a:p>
            <a:pPr>
              <a:lnSpc>
                <a:spcPts val="4680"/>
              </a:lnSpc>
            </a:pPr>
            <a:r>
              <a:rPr lang="en-US" sz="4200" spc="-150" dirty="0">
                <a:solidFill>
                  <a:schemeClr val="tx1">
                    <a:lumMod val="75000"/>
                    <a:lumOff val="25000"/>
                  </a:schemeClr>
                </a:solidFill>
                <a:latin typeface="ASAP CONDENSED" panose="020F0806030202060203" pitchFamily="34" charset="77"/>
                <a:ea typeface="Open Sans" panose="020B0606030504020204" pitchFamily="34" charset="0"/>
                <a:cs typeface="Open Sans" panose="020B0606030504020204" pitchFamily="34" charset="0"/>
              </a:rPr>
              <a:t>Inspire was born to fill the gap</a:t>
            </a:r>
            <a:endParaRPr lang="en-US" sz="4200" spc="-150" dirty="0">
              <a:solidFill>
                <a:schemeClr val="tx1">
                  <a:lumMod val="75000"/>
                  <a:lumOff val="25000"/>
                </a:schemeClr>
              </a:solidFill>
              <a:latin typeface="ASAP CONDENSED" panose="020F0806030202060203" pitchFamily="34" charset="77"/>
            </a:endParaRPr>
          </a:p>
        </p:txBody>
      </p:sp>
    </p:spTree>
    <p:extLst>
      <p:ext uri="{BB962C8B-B14F-4D97-AF65-F5344CB8AC3E}">
        <p14:creationId xmlns:p14="http://schemas.microsoft.com/office/powerpoint/2010/main" val="229939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nodePh="1">
                                  <p:stCondLst>
                                    <p:cond delay="30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ppt_x"/>
                                          </p:val>
                                        </p:tav>
                                        <p:tav tm="100000">
                                          <p:val>
                                            <p:strVal val="#ppt_x"/>
                                          </p:val>
                                        </p:tav>
                                      </p:tavLst>
                                    </p:anim>
                                    <p:anim calcmode="lin" valueType="num">
                                      <p:cBhvr additive="base">
                                        <p:cTn id="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77DE10B1-4F1F-AD48-86C8-A6005DE5821F}"/>
              </a:ext>
            </a:extLst>
          </p:cNvPr>
          <p:cNvPicPr>
            <a:picLocks noChangeAspect="1"/>
          </p:cNvPicPr>
          <p:nvPr/>
        </p:nvPicPr>
        <p:blipFill>
          <a:blip r:embed="rId2"/>
          <a:stretch>
            <a:fillRect/>
          </a:stretch>
        </p:blipFill>
        <p:spPr>
          <a:xfrm>
            <a:off x="3049510" y="0"/>
            <a:ext cx="10360180" cy="6858000"/>
          </a:xfrm>
          <a:prstGeom prst="rect">
            <a:avLst/>
          </a:prstGeom>
        </p:spPr>
      </p:pic>
      <p:sp>
        <p:nvSpPr>
          <p:cNvPr id="3" name="Title 2">
            <a:extLst>
              <a:ext uri="{FF2B5EF4-FFF2-40B4-BE49-F238E27FC236}">
                <a16:creationId xmlns:a16="http://schemas.microsoft.com/office/drawing/2014/main" id="{858B8E2B-8175-B442-962E-3C869C6692B0}"/>
              </a:ext>
            </a:extLst>
          </p:cNvPr>
          <p:cNvSpPr>
            <a:spLocks noGrp="1"/>
          </p:cNvSpPr>
          <p:nvPr>
            <p:ph type="title"/>
          </p:nvPr>
        </p:nvSpPr>
        <p:spPr>
          <a:xfrm>
            <a:off x="299468" y="1258743"/>
            <a:ext cx="2556163" cy="2170257"/>
          </a:xfrm>
        </p:spPr>
        <p:txBody>
          <a:bodyPr/>
          <a:lstStyle/>
          <a:p>
            <a:pPr algn="ctr">
              <a:lnSpc>
                <a:spcPts val="5260"/>
              </a:lnSpc>
            </a:pPr>
            <a:r>
              <a:rPr lang="en-US" spc="-150" dirty="0">
                <a:solidFill>
                  <a:schemeClr val="accent3"/>
                </a:solidFill>
              </a:rPr>
              <a:t>The </a:t>
            </a:r>
            <a:br>
              <a:rPr lang="en-US" spc="-150" dirty="0">
                <a:solidFill>
                  <a:schemeClr val="accent3"/>
                </a:solidFill>
              </a:rPr>
            </a:br>
            <a:r>
              <a:rPr lang="en-US" spc="-150" dirty="0">
                <a:solidFill>
                  <a:schemeClr val="accent3"/>
                </a:solidFill>
              </a:rPr>
              <a:t>Inspire Way</a:t>
            </a:r>
            <a:br>
              <a:rPr lang="en-US" spc="-150" dirty="0">
                <a:solidFill>
                  <a:schemeClr val="accent3"/>
                </a:solidFill>
              </a:rPr>
            </a:br>
            <a:br>
              <a:rPr lang="en-US" spc="-150" dirty="0"/>
            </a:br>
            <a:r>
              <a:rPr lang="en-US" spc="-150" dirty="0">
                <a:solidFill>
                  <a:schemeClr val="tx1">
                    <a:lumMod val="75000"/>
                    <a:lumOff val="25000"/>
                  </a:schemeClr>
                </a:solidFill>
              </a:rPr>
              <a:t>Positive</a:t>
            </a:r>
            <a:br>
              <a:rPr lang="en-US" spc="-150" dirty="0">
                <a:solidFill>
                  <a:schemeClr val="tx1">
                    <a:lumMod val="75000"/>
                    <a:lumOff val="25000"/>
                  </a:schemeClr>
                </a:solidFill>
              </a:rPr>
            </a:br>
            <a:r>
              <a:rPr lang="en-US" spc="-150" dirty="0">
                <a:solidFill>
                  <a:schemeClr val="tx1">
                    <a:lumMod val="75000"/>
                    <a:lumOff val="25000"/>
                  </a:schemeClr>
                </a:solidFill>
              </a:rPr>
              <a:t>BRI</a:t>
            </a:r>
          </a:p>
        </p:txBody>
      </p:sp>
      <p:pic>
        <p:nvPicPr>
          <p:cNvPr id="17" name="Picture 16">
            <a:extLst>
              <a:ext uri="{FF2B5EF4-FFF2-40B4-BE49-F238E27FC236}">
                <a16:creationId xmlns:a16="http://schemas.microsoft.com/office/drawing/2014/main" id="{CADA9AC4-E919-CB44-B32C-587816A68D7B}"/>
              </a:ext>
            </a:extLst>
          </p:cNvPr>
          <p:cNvPicPr>
            <a:picLocks noChangeAspect="1"/>
          </p:cNvPicPr>
          <p:nvPr/>
        </p:nvPicPr>
        <p:blipFill>
          <a:blip r:embed="rId3"/>
          <a:stretch>
            <a:fillRect/>
          </a:stretch>
        </p:blipFill>
        <p:spPr>
          <a:xfrm>
            <a:off x="4605837" y="901874"/>
            <a:ext cx="6185025" cy="769692"/>
          </a:xfrm>
          <a:prstGeom prst="rect">
            <a:avLst/>
          </a:prstGeom>
        </p:spPr>
      </p:pic>
      <p:sp>
        <p:nvSpPr>
          <p:cNvPr id="22" name="Rectangle 21">
            <a:extLst>
              <a:ext uri="{FF2B5EF4-FFF2-40B4-BE49-F238E27FC236}">
                <a16:creationId xmlns:a16="http://schemas.microsoft.com/office/drawing/2014/main" id="{9E279F19-71D9-4143-82F3-5C93F0EFEA92}"/>
              </a:ext>
            </a:extLst>
          </p:cNvPr>
          <p:cNvSpPr/>
          <p:nvPr/>
        </p:nvSpPr>
        <p:spPr>
          <a:xfrm>
            <a:off x="4468945" y="3639646"/>
            <a:ext cx="7605921" cy="1569660"/>
          </a:xfrm>
          <a:prstGeom prst="rect">
            <a:avLst/>
          </a:prstGeom>
        </p:spPr>
        <p:txBody>
          <a:bodyPr wrap="square">
            <a:spAutoFit/>
          </a:bodyPr>
          <a:lstStyle/>
          <a:p>
            <a:pPr marL="285750" indent="-285750">
              <a:buFont typeface="Wingdings" pitchFamily="2" charset="2"/>
              <a:buChar char="ü"/>
            </a:pPr>
            <a:r>
              <a:rPr lang="en-US" sz="2400" dirty="0">
                <a:solidFill>
                  <a:schemeClr val="bg2"/>
                </a:solidFill>
                <a:latin typeface="Source Sans Pro Regular"/>
                <a:ea typeface="Open Sans" panose="020B0606030504020204" pitchFamily="34" charset="0"/>
                <a:cs typeface="Open Sans" panose="020B0606030504020204" pitchFamily="34" charset="0"/>
              </a:rPr>
              <a:t>Identify the most inspiring companies</a:t>
            </a:r>
          </a:p>
          <a:p>
            <a:pPr marL="285750" indent="-285750">
              <a:buFont typeface="Wingdings" pitchFamily="2" charset="2"/>
              <a:buChar char="ü"/>
            </a:pPr>
            <a:r>
              <a:rPr lang="en-US" sz="2400" dirty="0">
                <a:solidFill>
                  <a:schemeClr val="bg2"/>
                </a:solidFill>
                <a:latin typeface="Source Sans Pro Regular"/>
                <a:ea typeface="Open Sans" panose="020B0606030504020204" pitchFamily="34" charset="0"/>
                <a:cs typeface="Open Sans" panose="020B0606030504020204" pitchFamily="34" charset="0"/>
              </a:rPr>
              <a:t>Range from -100 to +100</a:t>
            </a:r>
          </a:p>
          <a:p>
            <a:pPr marL="285750" indent="-285750">
              <a:buFont typeface="Wingdings" pitchFamily="2" charset="2"/>
              <a:buChar char="ü"/>
            </a:pPr>
            <a:r>
              <a:rPr lang="en-US" sz="2400" dirty="0">
                <a:solidFill>
                  <a:schemeClr val="bg2"/>
                </a:solidFill>
                <a:latin typeface="Source Sans Pro Regular"/>
                <a:ea typeface="Open Sans" panose="020B0606030504020204" pitchFamily="34" charset="0"/>
                <a:cs typeface="Open Sans" panose="020B0606030504020204" pitchFamily="34" charset="0"/>
              </a:rPr>
              <a:t>Invest in companies closest to +100</a:t>
            </a:r>
          </a:p>
          <a:p>
            <a:pPr marL="285750" indent="-285750">
              <a:buFont typeface="Wingdings" pitchFamily="2" charset="2"/>
              <a:buChar char="ü"/>
            </a:pPr>
            <a:r>
              <a:rPr lang="en-US" sz="2400" dirty="0">
                <a:solidFill>
                  <a:schemeClr val="bg2"/>
                </a:solidFill>
                <a:latin typeface="Source Sans Pro Regular"/>
                <a:ea typeface="Open Sans" panose="020B0606030504020204" pitchFamily="34" charset="0"/>
                <a:cs typeface="Open Sans" panose="020B0606030504020204" pitchFamily="34" charset="0"/>
              </a:rPr>
              <a:t>Proprietary database of thousands of company scores</a:t>
            </a:r>
            <a:endParaRPr lang="en-US" sz="2000" dirty="0">
              <a:solidFill>
                <a:schemeClr val="bg2"/>
              </a:solidFill>
              <a:latin typeface="Source Sans Pro Regular"/>
              <a:ea typeface="Open Sans" panose="020B0606030504020204" pitchFamily="34" charset="0"/>
              <a:cs typeface="Open Sans" panose="020B0606030504020204" pitchFamily="34" charset="0"/>
            </a:endParaRPr>
          </a:p>
        </p:txBody>
      </p:sp>
      <p:pic>
        <p:nvPicPr>
          <p:cNvPr id="23" name="Picture 22">
            <a:extLst>
              <a:ext uri="{FF2B5EF4-FFF2-40B4-BE49-F238E27FC236}">
                <a16:creationId xmlns:a16="http://schemas.microsoft.com/office/drawing/2014/main" id="{378DD684-E5BE-624A-A30D-EC31D7A0AD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3624" y="2129976"/>
            <a:ext cx="1855661" cy="1020783"/>
          </a:xfrm>
          <a:prstGeom prst="rect">
            <a:avLst/>
          </a:prstGeom>
        </p:spPr>
      </p:pic>
      <p:pic>
        <p:nvPicPr>
          <p:cNvPr id="24" name="Picture 23">
            <a:extLst>
              <a:ext uri="{FF2B5EF4-FFF2-40B4-BE49-F238E27FC236}">
                <a16:creationId xmlns:a16="http://schemas.microsoft.com/office/drawing/2014/main" id="{C405E260-017C-BD4B-9F1E-4A23ECBC68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1688" y="2129976"/>
            <a:ext cx="2517960" cy="1090997"/>
          </a:xfrm>
          <a:prstGeom prst="rect">
            <a:avLst/>
          </a:prstGeom>
        </p:spPr>
      </p:pic>
      <p:sp>
        <p:nvSpPr>
          <p:cNvPr id="27" name="TextBox 26">
            <a:extLst>
              <a:ext uri="{FF2B5EF4-FFF2-40B4-BE49-F238E27FC236}">
                <a16:creationId xmlns:a16="http://schemas.microsoft.com/office/drawing/2014/main" id="{6658DE9B-AFFE-BE4C-97D6-30EF85390681}"/>
              </a:ext>
            </a:extLst>
          </p:cNvPr>
          <p:cNvSpPr txBox="1"/>
          <p:nvPr/>
        </p:nvSpPr>
        <p:spPr>
          <a:xfrm>
            <a:off x="4468945" y="5942310"/>
            <a:ext cx="8571978" cy="461665"/>
          </a:xfrm>
          <a:prstGeom prst="rect">
            <a:avLst/>
          </a:prstGeom>
          <a:noFill/>
        </p:spPr>
        <p:txBody>
          <a:bodyPr wrap="square" rtlCol="0">
            <a:spAutoFit/>
          </a:bodyPr>
          <a:lstStyle/>
          <a:p>
            <a:r>
              <a:rPr lang="en-US" sz="800" dirty="0">
                <a:solidFill>
                  <a:schemeClr val="bg2"/>
                </a:solidFill>
                <a:latin typeface="Source Sans Pro Regular"/>
                <a:ea typeface="Open Sans" panose="020B0606030504020204" pitchFamily="34" charset="0"/>
                <a:cs typeface="Open Sans" panose="020B0606030504020204" pitchFamily="34" charset="0"/>
              </a:rPr>
              <a:t>The Inspire Impact Score®, is a proprietary selection methodology that is designed to assign a score to a particular security based on </a:t>
            </a:r>
          </a:p>
          <a:p>
            <a:r>
              <a:rPr lang="en-US" sz="800" dirty="0">
                <a:solidFill>
                  <a:schemeClr val="bg2"/>
                </a:solidFill>
                <a:latin typeface="Source Sans Pro Regular"/>
                <a:ea typeface="Open Sans" panose="020B0606030504020204" pitchFamily="34" charset="0"/>
                <a:cs typeface="Open Sans" panose="020B0606030504020204" pitchFamily="34" charset="0"/>
              </a:rPr>
              <a:t>the security’s alignment with biblical values and the positive impact  that company has on the world through various environmental, social </a:t>
            </a:r>
          </a:p>
          <a:p>
            <a:r>
              <a:rPr lang="en-US" sz="800" dirty="0">
                <a:solidFill>
                  <a:schemeClr val="bg2"/>
                </a:solidFill>
                <a:latin typeface="Source Sans Pro Regular"/>
                <a:ea typeface="Open Sans" panose="020B0606030504020204" pitchFamily="34" charset="0"/>
                <a:cs typeface="Open Sans" panose="020B0606030504020204" pitchFamily="34" charset="0"/>
              </a:rPr>
              <a:t>and governance criterion. (BRI) Biblically Responsible Investing</a:t>
            </a:r>
          </a:p>
        </p:txBody>
      </p:sp>
    </p:spTree>
    <p:extLst>
      <p:ext uri="{BB962C8B-B14F-4D97-AF65-F5344CB8AC3E}">
        <p14:creationId xmlns:p14="http://schemas.microsoft.com/office/powerpoint/2010/main" val="16189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8B8E2B-8175-B442-962E-3C869C6692B0}"/>
              </a:ext>
            </a:extLst>
          </p:cNvPr>
          <p:cNvSpPr>
            <a:spLocks noGrp="1"/>
          </p:cNvSpPr>
          <p:nvPr>
            <p:ph type="title"/>
          </p:nvPr>
        </p:nvSpPr>
        <p:spPr>
          <a:xfrm>
            <a:off x="209000" y="1973700"/>
            <a:ext cx="2556163" cy="2170257"/>
          </a:xfrm>
        </p:spPr>
        <p:txBody>
          <a:bodyPr/>
          <a:lstStyle/>
          <a:p>
            <a:pPr algn="ctr">
              <a:lnSpc>
                <a:spcPts val="5260"/>
              </a:lnSpc>
            </a:pPr>
            <a:br>
              <a:rPr lang="en-US" sz="4400" spc="-150" dirty="0">
                <a:solidFill>
                  <a:schemeClr val="tx1">
                    <a:lumMod val="75000"/>
                    <a:lumOff val="25000"/>
                  </a:schemeClr>
                </a:solidFill>
              </a:rPr>
            </a:br>
            <a:r>
              <a:rPr lang="en-US" sz="4400" spc="-150" dirty="0">
                <a:solidFill>
                  <a:schemeClr val="tx1">
                    <a:lumMod val="75000"/>
                    <a:lumOff val="25000"/>
                  </a:schemeClr>
                </a:solidFill>
              </a:rPr>
              <a:t>Screening</a:t>
            </a:r>
            <a:br>
              <a:rPr lang="en-US" sz="4400" spc="-150" dirty="0">
                <a:solidFill>
                  <a:schemeClr val="tx1">
                    <a:lumMod val="75000"/>
                    <a:lumOff val="25000"/>
                  </a:schemeClr>
                </a:solidFill>
              </a:rPr>
            </a:br>
            <a:r>
              <a:rPr lang="en-US" sz="4400" spc="-150" dirty="0">
                <a:solidFill>
                  <a:schemeClr val="tx1">
                    <a:lumMod val="75000"/>
                    <a:lumOff val="25000"/>
                  </a:schemeClr>
                </a:solidFill>
              </a:rPr>
              <a:t>Flowchart</a:t>
            </a:r>
          </a:p>
        </p:txBody>
      </p:sp>
      <p:pic>
        <p:nvPicPr>
          <p:cNvPr id="4" name="Picture 3">
            <a:extLst>
              <a:ext uri="{FF2B5EF4-FFF2-40B4-BE49-F238E27FC236}">
                <a16:creationId xmlns:a16="http://schemas.microsoft.com/office/drawing/2014/main" id="{43D25856-E8D2-654E-B550-50DC8283227A}"/>
              </a:ext>
            </a:extLst>
          </p:cNvPr>
          <p:cNvPicPr>
            <a:picLocks noChangeAspect="1"/>
          </p:cNvPicPr>
          <p:nvPr/>
        </p:nvPicPr>
        <p:blipFill>
          <a:blip r:embed="rId2"/>
          <a:stretch>
            <a:fillRect/>
          </a:stretch>
        </p:blipFill>
        <p:spPr>
          <a:xfrm>
            <a:off x="2997521" y="342900"/>
            <a:ext cx="9321800" cy="5905500"/>
          </a:xfrm>
          <a:prstGeom prst="rect">
            <a:avLst/>
          </a:prstGeom>
        </p:spPr>
      </p:pic>
    </p:spTree>
    <p:extLst>
      <p:ext uri="{BB962C8B-B14F-4D97-AF65-F5344CB8AC3E}">
        <p14:creationId xmlns:p14="http://schemas.microsoft.com/office/powerpoint/2010/main" val="69863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17" y="2245770"/>
            <a:ext cx="2733368" cy="2170257"/>
          </a:xfrm>
        </p:spPr>
        <p:txBody>
          <a:bodyPr/>
          <a:lstStyle/>
          <a:p>
            <a:pPr algn="ctr">
              <a:lnSpc>
                <a:spcPct val="100000"/>
              </a:lnSpc>
            </a:pPr>
            <a:r>
              <a:rPr lang="en-US" sz="4400" spc="-150" dirty="0">
                <a:solidFill>
                  <a:schemeClr val="tx2">
                    <a:lumMod val="75000"/>
                    <a:lumOff val="25000"/>
                  </a:schemeClr>
                </a:solidFill>
              </a:rPr>
              <a:t>Inspire checks all the boxes</a:t>
            </a:r>
          </a:p>
        </p:txBody>
      </p:sp>
      <p:pic>
        <p:nvPicPr>
          <p:cNvPr id="7" name="Picture 6">
            <a:extLst>
              <a:ext uri="{FF2B5EF4-FFF2-40B4-BE49-F238E27FC236}">
                <a16:creationId xmlns:a16="http://schemas.microsoft.com/office/drawing/2014/main" id="{54F0A9AC-F4FE-43CC-9901-64D154E5EC9E}"/>
              </a:ext>
            </a:extLst>
          </p:cNvPr>
          <p:cNvPicPr>
            <a:picLocks noChangeAspect="1"/>
          </p:cNvPicPr>
          <p:nvPr/>
        </p:nvPicPr>
        <p:blipFill>
          <a:blip r:embed="rId3"/>
          <a:stretch>
            <a:fillRect/>
          </a:stretch>
        </p:blipFill>
        <p:spPr>
          <a:xfrm>
            <a:off x="3018891" y="523373"/>
            <a:ext cx="9229429" cy="5540543"/>
          </a:xfrm>
          <a:prstGeom prst="rect">
            <a:avLst/>
          </a:prstGeom>
        </p:spPr>
      </p:pic>
      <p:sp>
        <p:nvSpPr>
          <p:cNvPr id="4" name="TextBox 3">
            <a:extLst>
              <a:ext uri="{FF2B5EF4-FFF2-40B4-BE49-F238E27FC236}">
                <a16:creationId xmlns:a16="http://schemas.microsoft.com/office/drawing/2014/main" id="{0ECA8556-2218-4602-86ED-7E1BCD8601FD}"/>
              </a:ext>
            </a:extLst>
          </p:cNvPr>
          <p:cNvSpPr txBox="1"/>
          <p:nvPr/>
        </p:nvSpPr>
        <p:spPr>
          <a:xfrm>
            <a:off x="3557114" y="6099232"/>
            <a:ext cx="5101772" cy="400110"/>
          </a:xfrm>
          <a:prstGeom prst="rect">
            <a:avLst/>
          </a:prstGeom>
          <a:noFill/>
        </p:spPr>
        <p:txBody>
          <a:bodyPr wrap="square" rtlCol="0">
            <a:spAutoFit/>
          </a:bodyPr>
          <a:lstStyle/>
          <a:p>
            <a:r>
              <a:rPr lang="en-US" sz="1000" dirty="0">
                <a:latin typeface="Source Sans Pro Regular"/>
              </a:rPr>
              <a:t>Source: Northern Trust: ESG Investing Why It’s Relevant and How to Implement (2017)</a:t>
            </a:r>
          </a:p>
          <a:p>
            <a:r>
              <a:rPr lang="en-US" sz="1000" dirty="0">
                <a:latin typeface="Source Sans Pro Regular"/>
              </a:rPr>
              <a:t>(ESG) : Environment, Social, Governance.</a:t>
            </a:r>
          </a:p>
        </p:txBody>
      </p:sp>
      <p:pic>
        <p:nvPicPr>
          <p:cNvPr id="8" name="Graphic 7" descr="Checkmark">
            <a:extLst>
              <a:ext uri="{FF2B5EF4-FFF2-40B4-BE49-F238E27FC236}">
                <a16:creationId xmlns:a16="http://schemas.microsoft.com/office/drawing/2014/main" id="{1DB94CB1-0296-4E0A-95A5-6F85E4CF35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90440" y="690215"/>
            <a:ext cx="416316" cy="416316"/>
          </a:xfrm>
          <a:prstGeom prst="rect">
            <a:avLst/>
          </a:prstGeom>
        </p:spPr>
      </p:pic>
      <p:pic>
        <p:nvPicPr>
          <p:cNvPr id="10" name="Graphic 9" descr="Checkmark">
            <a:extLst>
              <a:ext uri="{FF2B5EF4-FFF2-40B4-BE49-F238E27FC236}">
                <a16:creationId xmlns:a16="http://schemas.microsoft.com/office/drawing/2014/main" id="{1CBE3A01-1135-4D81-9520-43D5EA5571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56241" y="710645"/>
            <a:ext cx="416316" cy="416316"/>
          </a:xfrm>
          <a:prstGeom prst="rect">
            <a:avLst/>
          </a:prstGeom>
        </p:spPr>
      </p:pic>
      <p:pic>
        <p:nvPicPr>
          <p:cNvPr id="21" name="Graphic 20" descr="Checkmark">
            <a:extLst>
              <a:ext uri="{FF2B5EF4-FFF2-40B4-BE49-F238E27FC236}">
                <a16:creationId xmlns:a16="http://schemas.microsoft.com/office/drawing/2014/main" id="{AF88EB2F-523B-422D-BF58-DD22081526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06782" y="690215"/>
            <a:ext cx="416316" cy="416316"/>
          </a:xfrm>
          <a:prstGeom prst="rect">
            <a:avLst/>
          </a:prstGeom>
        </p:spPr>
      </p:pic>
      <p:pic>
        <p:nvPicPr>
          <p:cNvPr id="22" name="Graphic 21" descr="Checkmark">
            <a:extLst>
              <a:ext uri="{FF2B5EF4-FFF2-40B4-BE49-F238E27FC236}">
                <a16:creationId xmlns:a16="http://schemas.microsoft.com/office/drawing/2014/main" id="{C186C45A-1D90-4E0B-A2D7-A9EFFC47A8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90440" y="3377065"/>
            <a:ext cx="416316" cy="416316"/>
          </a:xfrm>
          <a:prstGeom prst="rect">
            <a:avLst/>
          </a:prstGeom>
        </p:spPr>
      </p:pic>
      <p:pic>
        <p:nvPicPr>
          <p:cNvPr id="23" name="Graphic 22" descr="Checkmark">
            <a:extLst>
              <a:ext uri="{FF2B5EF4-FFF2-40B4-BE49-F238E27FC236}">
                <a16:creationId xmlns:a16="http://schemas.microsoft.com/office/drawing/2014/main" id="{700AA974-9243-4D10-A940-2B244BFDC8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56241" y="3377065"/>
            <a:ext cx="416316" cy="416316"/>
          </a:xfrm>
          <a:prstGeom prst="rect">
            <a:avLst/>
          </a:prstGeom>
        </p:spPr>
      </p:pic>
      <p:pic>
        <p:nvPicPr>
          <p:cNvPr id="24" name="Graphic 23" descr="Checkmark">
            <a:extLst>
              <a:ext uri="{FF2B5EF4-FFF2-40B4-BE49-F238E27FC236}">
                <a16:creationId xmlns:a16="http://schemas.microsoft.com/office/drawing/2014/main" id="{22700467-4924-4331-98C6-F6D529ABAB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06782" y="3377065"/>
            <a:ext cx="416316" cy="416316"/>
          </a:xfrm>
          <a:prstGeom prst="rect">
            <a:avLst/>
          </a:prstGeom>
        </p:spPr>
      </p:pic>
      <p:sp>
        <p:nvSpPr>
          <p:cNvPr id="3" name="Rectangle 2">
            <a:extLst>
              <a:ext uri="{FF2B5EF4-FFF2-40B4-BE49-F238E27FC236}">
                <a16:creationId xmlns:a16="http://schemas.microsoft.com/office/drawing/2014/main" id="{6B21943E-68F2-4D7D-A49D-5C5496B1103A}"/>
              </a:ext>
            </a:extLst>
          </p:cNvPr>
          <p:cNvSpPr/>
          <p:nvPr/>
        </p:nvSpPr>
        <p:spPr>
          <a:xfrm>
            <a:off x="11382375" y="1000125"/>
            <a:ext cx="124407" cy="126836"/>
          </a:xfrm>
          <a:prstGeom prst="rect">
            <a:avLst/>
          </a:prstGeom>
          <a:solidFill>
            <a:srgbClr val="007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859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10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150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20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77959" y="898393"/>
            <a:ext cx="10965112" cy="472119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00000"/>
              </a:lnSpc>
            </a:pPr>
            <a:r>
              <a:rPr lang="en-US" sz="2000" dirty="0">
                <a:solidFill>
                  <a:srgbClr val="1E527F"/>
                </a:solidFill>
                <a:latin typeface="Source Sans Pro Regular"/>
                <a:ea typeface="Open Sans" panose="020B0606030504020204" pitchFamily="34" charset="0"/>
                <a:cs typeface="Open Sans" panose="020B0606030504020204" pitchFamily="34" charset="0"/>
              </a:rPr>
              <a:t>INSPIRING TRANSFORMATION WITH FAITH-BASED ESG INDEX INVESTING</a:t>
            </a:r>
          </a:p>
          <a:p>
            <a:pPr>
              <a:lnSpc>
                <a:spcPct val="100000"/>
              </a:lnSpc>
            </a:pPr>
            <a:endParaRPr lang="en-US" sz="2000" dirty="0">
              <a:solidFill>
                <a:schemeClr val="tx2">
                  <a:lumMod val="50000"/>
                  <a:lumOff val="50000"/>
                </a:schemeClr>
              </a:solidFill>
              <a:latin typeface="Source Sans Pro Regular"/>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US" sz="1800" dirty="0">
                <a:solidFill>
                  <a:srgbClr val="1E527F"/>
                </a:solidFill>
                <a:latin typeface="Source Sans Pro Regular"/>
                <a:ea typeface="Open Sans" panose="020B0606030504020204" pitchFamily="34" charset="0"/>
                <a:cs typeface="Open Sans" panose="020B0606030504020204" pitchFamily="34" charset="0"/>
              </a:rPr>
              <a:t>Founded: </a:t>
            </a:r>
            <a:r>
              <a:rPr lang="en-US" sz="1800" b="0" dirty="0">
                <a:solidFill>
                  <a:srgbClr val="1E527F"/>
                </a:solidFill>
                <a:latin typeface="Source Sans Pro Regular"/>
                <a:ea typeface="Open Sans" panose="020B0606030504020204" pitchFamily="34" charset="0"/>
                <a:cs typeface="Open Sans" panose="020B0606030504020204" pitchFamily="34" charset="0"/>
              </a:rPr>
              <a:t>2015</a:t>
            </a:r>
          </a:p>
          <a:p>
            <a:pPr marL="342900" indent="-342900">
              <a:lnSpc>
                <a:spcPct val="150000"/>
              </a:lnSpc>
              <a:buFont typeface="Arial" panose="020B0604020202020204" pitchFamily="34" charset="0"/>
              <a:buChar char="•"/>
            </a:pPr>
            <a:r>
              <a:rPr lang="en-US" sz="1800" dirty="0">
                <a:solidFill>
                  <a:srgbClr val="1E527F"/>
                </a:solidFill>
                <a:latin typeface="Source Sans Pro Regular"/>
                <a:ea typeface="Open Sans" panose="020B0606030504020204" pitchFamily="34" charset="0"/>
                <a:cs typeface="Open Sans" panose="020B0606030504020204" pitchFamily="34" charset="0"/>
              </a:rPr>
              <a:t>Headquarters: </a:t>
            </a:r>
            <a:r>
              <a:rPr lang="en-US" sz="1800" b="0" dirty="0">
                <a:solidFill>
                  <a:srgbClr val="1E527F"/>
                </a:solidFill>
                <a:latin typeface="Source Sans Pro Regular"/>
                <a:ea typeface="Open Sans" panose="020B0606030504020204" pitchFamily="34" charset="0"/>
                <a:cs typeface="Open Sans" panose="020B0606030504020204" pitchFamily="34" charset="0"/>
              </a:rPr>
              <a:t>Silicon Valley, CA</a:t>
            </a:r>
          </a:p>
          <a:p>
            <a:pPr marL="342900" indent="-342900">
              <a:lnSpc>
                <a:spcPct val="150000"/>
              </a:lnSpc>
              <a:buFont typeface="Arial" panose="020B0604020202020204" pitchFamily="34" charset="0"/>
              <a:buChar char="•"/>
            </a:pPr>
            <a:r>
              <a:rPr lang="en-US" sz="1800" dirty="0">
                <a:solidFill>
                  <a:srgbClr val="1E527F"/>
                </a:solidFill>
                <a:latin typeface="Source Sans Pro Regular"/>
                <a:ea typeface="Open Sans" panose="020B0606030504020204" pitchFamily="34" charset="0"/>
                <a:cs typeface="Open Sans" panose="020B0606030504020204" pitchFamily="34" charset="0"/>
              </a:rPr>
              <a:t>Distinctives: </a:t>
            </a:r>
            <a:r>
              <a:rPr lang="en-US" sz="1800" b="0" dirty="0">
                <a:solidFill>
                  <a:srgbClr val="1E527F"/>
                </a:solidFill>
                <a:latin typeface="Source Sans Pro Regular"/>
                <a:ea typeface="Open Sans" panose="020B0606030504020204" pitchFamily="34" charset="0"/>
                <a:cs typeface="Open Sans" panose="020B0606030504020204" pitchFamily="34" charset="0"/>
              </a:rPr>
              <a:t>Innovative, faith-based ESG index strategies combining competitive cost, factor investing and positive impact. </a:t>
            </a:r>
          </a:p>
          <a:p>
            <a:pPr marL="342900" indent="-342900">
              <a:lnSpc>
                <a:spcPct val="150000"/>
              </a:lnSpc>
              <a:buFont typeface="Arial" panose="020B0604020202020204" pitchFamily="34" charset="0"/>
              <a:buChar char="•"/>
            </a:pPr>
            <a:r>
              <a:rPr lang="en-US" sz="1800" dirty="0">
                <a:solidFill>
                  <a:srgbClr val="1E527F"/>
                </a:solidFill>
                <a:latin typeface="Source Sans Pro Regular"/>
                <a:ea typeface="Open Sans" panose="020B0606030504020204" pitchFamily="34" charset="0"/>
                <a:cs typeface="Open Sans" panose="020B0606030504020204" pitchFamily="34" charset="0"/>
              </a:rPr>
              <a:t>Accolades: </a:t>
            </a:r>
            <a:r>
              <a:rPr lang="en-US" sz="1800" b="0" dirty="0">
                <a:solidFill>
                  <a:srgbClr val="1E527F"/>
                </a:solidFill>
                <a:latin typeface="Source Sans Pro Regular"/>
                <a:ea typeface="Open Sans" panose="020B0606030504020204" pitchFamily="34" charset="0"/>
                <a:cs typeface="Open Sans" panose="020B0606030504020204" pitchFamily="34" charset="0"/>
              </a:rPr>
              <a:t>Nominated finalist ETF.com Awards: “Best New ESG ETF – 2017”,“Best New ETF Issuer – 2017” and “Thematic ETF of the Year– 2018”  </a:t>
            </a:r>
            <a:endParaRPr lang="en-US" sz="1800" dirty="0">
              <a:solidFill>
                <a:srgbClr val="1E527F"/>
              </a:solidFill>
              <a:latin typeface="Source Sans Pro Regular"/>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US" sz="1800" dirty="0">
                <a:solidFill>
                  <a:srgbClr val="1E527F"/>
                </a:solidFill>
                <a:latin typeface="Source Sans Pro Regular"/>
                <a:ea typeface="Open Sans" panose="020B0606030504020204" pitchFamily="34" charset="0"/>
                <a:cs typeface="Open Sans" panose="020B0606030504020204" pitchFamily="34" charset="0"/>
              </a:rPr>
              <a:t>AUM: </a:t>
            </a:r>
            <a:r>
              <a:rPr lang="en-US" sz="1800" b="0" dirty="0">
                <a:solidFill>
                  <a:srgbClr val="1E527F"/>
                </a:solidFill>
                <a:latin typeface="Source Sans Pro Regular"/>
                <a:ea typeface="Open Sans" panose="020B0606030504020204" pitchFamily="34" charset="0"/>
                <a:cs typeface="Open Sans" panose="020B0606030504020204" pitchFamily="34" charset="0"/>
              </a:rPr>
              <a:t>$555M discretionary assets under management (as of July 2019)</a:t>
            </a:r>
          </a:p>
          <a:p>
            <a:pPr marL="342900" indent="-342900">
              <a:lnSpc>
                <a:spcPct val="150000"/>
              </a:lnSpc>
              <a:buFont typeface="Arial" panose="020B0604020202020204" pitchFamily="34" charset="0"/>
              <a:buChar char="•"/>
            </a:pPr>
            <a:r>
              <a:rPr lang="en-US" sz="1800" dirty="0">
                <a:solidFill>
                  <a:srgbClr val="1E527F"/>
                </a:solidFill>
                <a:latin typeface="Source Sans Pro Regular"/>
                <a:ea typeface="Open Sans" panose="020B0606030504020204" pitchFamily="34" charset="0"/>
                <a:cs typeface="Open Sans" panose="020B0606030504020204" pitchFamily="34" charset="0"/>
              </a:rPr>
              <a:t>Thought Leadership:</a:t>
            </a:r>
            <a:r>
              <a:rPr lang="en-US" sz="1800" b="0" dirty="0">
                <a:solidFill>
                  <a:srgbClr val="1E527F"/>
                </a:solidFill>
                <a:latin typeface="Source Sans Pro Regular"/>
                <a:ea typeface="Open Sans" panose="020B0606030504020204" pitchFamily="34" charset="0"/>
                <a:cs typeface="Open Sans" panose="020B0606030504020204" pitchFamily="34" charset="0"/>
              </a:rPr>
              <a:t> FOX Business, Wall Street Journal, Financial Times, New York Times, Bloomberg, Yahoo! Finance, Thomson Reuters, Huffington Post and other major media.</a:t>
            </a:r>
            <a:endParaRPr lang="en-US" sz="1800" dirty="0">
              <a:solidFill>
                <a:srgbClr val="1E527F"/>
              </a:solidFill>
              <a:latin typeface="Source Sans Pro Regular"/>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US" sz="1800" dirty="0">
                <a:solidFill>
                  <a:srgbClr val="1E527F"/>
                </a:solidFill>
                <a:latin typeface="Source Sans Pro Regular"/>
                <a:ea typeface="Open Sans" panose="020B0606030504020204" pitchFamily="34" charset="0"/>
                <a:cs typeface="Open Sans" panose="020B0606030504020204" pitchFamily="34" charset="0"/>
              </a:rPr>
              <a:t>Clients: </a:t>
            </a:r>
            <a:r>
              <a:rPr lang="en-US" sz="1800" b="0" dirty="0">
                <a:solidFill>
                  <a:srgbClr val="1E527F"/>
                </a:solidFill>
                <a:latin typeface="Source Sans Pro Regular"/>
                <a:ea typeface="Open Sans" panose="020B0606030504020204" pitchFamily="34" charset="0"/>
                <a:cs typeface="Open Sans" panose="020B0606030504020204" pitchFamily="34" charset="0"/>
              </a:rPr>
              <a:t>Global client footprint of institutions, foundations, family offices and individual investors</a:t>
            </a:r>
          </a:p>
        </p:txBody>
      </p:sp>
      <p:sp>
        <p:nvSpPr>
          <p:cNvPr id="4" name="Title 3"/>
          <p:cNvSpPr>
            <a:spLocks noGrp="1"/>
          </p:cNvSpPr>
          <p:nvPr>
            <p:ph type="title"/>
          </p:nvPr>
        </p:nvSpPr>
        <p:spPr>
          <a:xfrm>
            <a:off x="577959" y="256745"/>
            <a:ext cx="7120013" cy="771592"/>
          </a:xfrm>
        </p:spPr>
        <p:txBody>
          <a:bodyPr/>
          <a:lstStyle/>
          <a:p>
            <a:r>
              <a:rPr lang="en-US" dirty="0">
                <a:solidFill>
                  <a:srgbClr val="1E527F"/>
                </a:solidFill>
              </a:rPr>
              <a:t>Inspire Investing</a:t>
            </a:r>
          </a:p>
        </p:txBody>
      </p:sp>
      <p:pic>
        <p:nvPicPr>
          <p:cNvPr id="6" name="Picture 5"/>
          <p:cNvPicPr>
            <a:picLocks noChangeAspect="1"/>
          </p:cNvPicPr>
          <p:nvPr/>
        </p:nvPicPr>
        <p:blipFill>
          <a:blip r:embed="rId2"/>
          <a:srcRect/>
          <a:stretch/>
        </p:blipFill>
        <p:spPr>
          <a:xfrm>
            <a:off x="10795038" y="6337101"/>
            <a:ext cx="1104989" cy="346168"/>
          </a:xfrm>
          <a:prstGeom prst="rect">
            <a:avLst/>
          </a:prstGeom>
        </p:spPr>
      </p:pic>
      <p:sp>
        <p:nvSpPr>
          <p:cNvPr id="2" name="Rectangle 1">
            <a:extLst>
              <a:ext uri="{FF2B5EF4-FFF2-40B4-BE49-F238E27FC236}">
                <a16:creationId xmlns:a16="http://schemas.microsoft.com/office/drawing/2014/main" id="{DFDCF7FC-41C3-40A3-8244-5AF42141D42B}"/>
              </a:ext>
            </a:extLst>
          </p:cNvPr>
          <p:cNvSpPr/>
          <p:nvPr/>
        </p:nvSpPr>
        <p:spPr>
          <a:xfrm>
            <a:off x="1443489" y="6106268"/>
            <a:ext cx="7662412" cy="461665"/>
          </a:xfrm>
          <a:prstGeom prst="rect">
            <a:avLst/>
          </a:prstGeom>
        </p:spPr>
        <p:txBody>
          <a:bodyPr wrap="square">
            <a:spAutoFit/>
          </a:bodyPr>
          <a:lstStyle/>
          <a:p>
            <a:r>
              <a:rPr lang="en-US" sz="1200" dirty="0">
                <a:solidFill>
                  <a:srgbClr val="1E527F"/>
                </a:solidFill>
                <a:latin typeface="Segoe UI" panose="020B0502040204020203" pitchFamily="34" charset="0"/>
              </a:rPr>
              <a:t>There is no guarantee that any investment will achieve its objectives, generate positive returns, or avoid losses.  Past performance is no guarantee of future results.</a:t>
            </a:r>
            <a:endParaRPr lang="en-US" sz="1200" dirty="0">
              <a:solidFill>
                <a:srgbClr val="1E527F"/>
              </a:solidFill>
            </a:endParaRPr>
          </a:p>
        </p:txBody>
      </p:sp>
    </p:spTree>
    <p:extLst>
      <p:ext uri="{BB962C8B-B14F-4D97-AF65-F5344CB8AC3E}">
        <p14:creationId xmlns:p14="http://schemas.microsoft.com/office/powerpoint/2010/main" val="46465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A30F7E-AE83-1243-BA8F-82C83FE737EA}"/>
              </a:ext>
            </a:extLst>
          </p:cNvPr>
          <p:cNvSpPr/>
          <p:nvPr/>
        </p:nvSpPr>
        <p:spPr>
          <a:xfrm>
            <a:off x="0" y="16224"/>
            <a:ext cx="12381186" cy="6857462"/>
          </a:xfrm>
          <a:prstGeom prst="rect">
            <a:avLst/>
          </a:prstGeom>
          <a:solidFill>
            <a:srgbClr val="1E5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Regular"/>
            </a:endParaRPr>
          </a:p>
        </p:txBody>
      </p:sp>
      <p:pic>
        <p:nvPicPr>
          <p:cNvPr id="16" name="Picture 15">
            <a:extLst>
              <a:ext uri="{FF2B5EF4-FFF2-40B4-BE49-F238E27FC236}">
                <a16:creationId xmlns:a16="http://schemas.microsoft.com/office/drawing/2014/main" id="{B69FF861-8FCE-094C-9A75-FA6FEEF0E1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870" y="1444672"/>
            <a:ext cx="1166951" cy="1166951"/>
          </a:xfrm>
          <a:prstGeom prst="ellipse">
            <a:avLst/>
          </a:prstGeom>
          <a:ln w="38100">
            <a:solidFill>
              <a:srgbClr val="FFFFFF"/>
            </a:solidFill>
          </a:ln>
        </p:spPr>
      </p:pic>
      <p:sp>
        <p:nvSpPr>
          <p:cNvPr id="20" name="Content Placeholder 5">
            <a:extLst>
              <a:ext uri="{FF2B5EF4-FFF2-40B4-BE49-F238E27FC236}">
                <a16:creationId xmlns:a16="http://schemas.microsoft.com/office/drawing/2014/main" id="{74BD8C90-25AB-5F41-92EF-192740097AC1}"/>
              </a:ext>
            </a:extLst>
          </p:cNvPr>
          <p:cNvSpPr txBox="1">
            <a:spLocks/>
          </p:cNvSpPr>
          <p:nvPr/>
        </p:nvSpPr>
        <p:spPr>
          <a:xfrm>
            <a:off x="2260296" y="1091821"/>
            <a:ext cx="3284428" cy="223533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rgbClr val="F78A1E"/>
                </a:solidFill>
                <a:latin typeface="Source Sans Pro Regular"/>
                <a:ea typeface="Open Sans" panose="020B0606030504020204" pitchFamily="34" charset="0"/>
                <a:cs typeface="Open Sans" panose="020B0606030504020204" pitchFamily="34" charset="0"/>
              </a:rPr>
              <a:t>Robert Netzly</a:t>
            </a:r>
            <a:br>
              <a:rPr lang="en-US" sz="1400" b="1" dirty="0">
                <a:latin typeface="Source Sans Pro Regular"/>
                <a:ea typeface="Open Sans" panose="020B0606030504020204" pitchFamily="34" charset="0"/>
                <a:cs typeface="Open Sans" panose="020B0606030504020204" pitchFamily="34" charset="0"/>
              </a:rPr>
            </a:br>
            <a:r>
              <a:rPr lang="en-US" sz="1400" b="1" dirty="0">
                <a:solidFill>
                  <a:schemeClr val="bg1"/>
                </a:solidFill>
                <a:latin typeface="Source Sans Pro Regular"/>
                <a:ea typeface="Open Sans" panose="020B0606030504020204" pitchFamily="34" charset="0"/>
                <a:cs typeface="Open Sans" panose="020B0606030504020204" pitchFamily="34" charset="0"/>
              </a:rPr>
              <a:t>CEO &amp; President, Portfolio Manager</a:t>
            </a:r>
          </a:p>
          <a:p>
            <a:r>
              <a:rPr lang="en-US" sz="1400" dirty="0">
                <a:solidFill>
                  <a:schemeClr val="bg1"/>
                </a:solidFill>
                <a:latin typeface="Source Sans Pro Regular"/>
                <a:ea typeface="Open Sans" panose="020B0606030504020204" pitchFamily="34" charset="0"/>
                <a:cs typeface="Open Sans" panose="020B0606030504020204" pitchFamily="34" charset="0"/>
              </a:rPr>
              <a:t>Founder, Inspire</a:t>
            </a:r>
          </a:p>
          <a:p>
            <a:r>
              <a:rPr lang="en-US" sz="1400" dirty="0">
                <a:solidFill>
                  <a:schemeClr val="bg1"/>
                </a:solidFill>
                <a:latin typeface="Source Sans Pro Regular"/>
                <a:ea typeface="Open Sans" panose="020B0606030504020204" pitchFamily="34" charset="0"/>
                <a:cs typeface="Open Sans" panose="020B0606030504020204" pitchFamily="34" charset="0"/>
              </a:rPr>
              <a:t>#1 bestselling author of “Biblically Responsible Investing”</a:t>
            </a:r>
          </a:p>
          <a:p>
            <a:r>
              <a:rPr lang="en-US" sz="1400" dirty="0">
                <a:solidFill>
                  <a:schemeClr val="bg1"/>
                </a:solidFill>
                <a:latin typeface="Source Sans Pro Regular"/>
                <a:ea typeface="Open Sans" panose="020B0606030504020204" pitchFamily="34" charset="0"/>
                <a:cs typeface="Open Sans" panose="020B0606030504020204" pitchFamily="34" charset="0"/>
              </a:rPr>
              <a:t>Previously at Wells Fargo Private Client Services.</a:t>
            </a:r>
          </a:p>
          <a:p>
            <a:pPr marL="385763" indent="-385763">
              <a:buFont typeface="Arial" pitchFamily="34" charset="0"/>
              <a:buAutoNum type="arabicParenR"/>
            </a:pPr>
            <a:endParaRPr lang="en-US" sz="1400" dirty="0">
              <a:solidFill>
                <a:schemeClr val="bg1"/>
              </a:solidFill>
              <a:latin typeface="Source Sans Pro Regular"/>
              <a:ea typeface="Open Sans" panose="020B0606030504020204" pitchFamily="34" charset="0"/>
              <a:cs typeface="Open Sans" panose="020B0606030504020204" pitchFamily="34" charset="0"/>
            </a:endParaRPr>
          </a:p>
          <a:p>
            <a:pPr marL="385763" indent="-385763">
              <a:buFont typeface="Arial" pitchFamily="34" charset="0"/>
              <a:buAutoNum type="arabicParenR"/>
            </a:pPr>
            <a:endParaRPr lang="en-US" sz="1400" dirty="0">
              <a:latin typeface="Source Sans Pro Regular"/>
              <a:ea typeface="Open Sans" panose="020B0606030504020204" pitchFamily="34" charset="0"/>
              <a:cs typeface="Open Sans" panose="020B0606030504020204" pitchFamily="34" charset="0"/>
            </a:endParaRPr>
          </a:p>
        </p:txBody>
      </p:sp>
      <p:pic>
        <p:nvPicPr>
          <p:cNvPr id="22" name="Picture 21">
            <a:extLst>
              <a:ext uri="{FF2B5EF4-FFF2-40B4-BE49-F238E27FC236}">
                <a16:creationId xmlns:a16="http://schemas.microsoft.com/office/drawing/2014/main" id="{DCC0ED29-CF21-8E4F-9DD6-454DEADF87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1535">
            <a:off x="5842444" y="5202536"/>
            <a:ext cx="1204579" cy="1204579"/>
          </a:xfrm>
          <a:prstGeom prst="ellipse">
            <a:avLst/>
          </a:prstGeom>
          <a:ln w="38100">
            <a:solidFill>
              <a:srgbClr val="FFFFFF"/>
            </a:solidFill>
          </a:ln>
        </p:spPr>
      </p:pic>
      <p:sp>
        <p:nvSpPr>
          <p:cNvPr id="8" name="Content Placeholder 5">
            <a:extLst>
              <a:ext uri="{FF2B5EF4-FFF2-40B4-BE49-F238E27FC236}">
                <a16:creationId xmlns:a16="http://schemas.microsoft.com/office/drawing/2014/main" id="{3953CCC2-4720-DB46-88D6-D5B777EFDF4B}"/>
              </a:ext>
            </a:extLst>
          </p:cNvPr>
          <p:cNvSpPr txBox="1">
            <a:spLocks/>
          </p:cNvSpPr>
          <p:nvPr/>
        </p:nvSpPr>
        <p:spPr>
          <a:xfrm>
            <a:off x="7341847" y="1443148"/>
            <a:ext cx="4201021" cy="201837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rgbClr val="F78A1E"/>
                </a:solidFill>
                <a:latin typeface="Source Sans Pro Regular"/>
                <a:ea typeface="Open Sans" panose="020B0606030504020204" pitchFamily="34" charset="0"/>
                <a:cs typeface="Open Sans" panose="020B0606030504020204" pitchFamily="34" charset="0"/>
              </a:rPr>
              <a:t>Darrell Jayroe, CFA, CFP, CKA</a:t>
            </a:r>
            <a:br>
              <a:rPr lang="en-US" sz="1400" b="1" dirty="0">
                <a:solidFill>
                  <a:schemeClr val="bg1"/>
                </a:solidFill>
                <a:latin typeface="Source Sans Pro Regular"/>
                <a:ea typeface="Open Sans" panose="020B0606030504020204" pitchFamily="34" charset="0"/>
                <a:cs typeface="Open Sans" panose="020B0606030504020204" pitchFamily="34" charset="0"/>
              </a:rPr>
            </a:br>
            <a:r>
              <a:rPr lang="en-US" sz="1400" b="1" dirty="0">
                <a:solidFill>
                  <a:schemeClr val="bg1"/>
                </a:solidFill>
                <a:latin typeface="Source Sans Pro Regular"/>
                <a:ea typeface="Open Sans" panose="020B0606030504020204" pitchFamily="34" charset="0"/>
                <a:cs typeface="Open Sans" panose="020B0606030504020204" pitchFamily="34" charset="0"/>
              </a:rPr>
              <a:t>CIO, Senior Portfolio Manager</a:t>
            </a:r>
          </a:p>
          <a:p>
            <a:r>
              <a:rPr lang="en-US" sz="1400" dirty="0">
                <a:solidFill>
                  <a:schemeClr val="bg1"/>
                </a:solidFill>
                <a:latin typeface="Source Sans Pro Regular"/>
                <a:ea typeface="Open Sans" panose="020B0606030504020204" pitchFamily="34" charset="0"/>
                <a:cs typeface="Open Sans" panose="020B0606030504020204" pitchFamily="34" charset="0"/>
              </a:rPr>
              <a:t>23 years experience.  Previously at Bank of Oklahoma, PaineWebber, Southwest Securities</a:t>
            </a:r>
          </a:p>
          <a:p>
            <a:pPr marL="385763" indent="-385763">
              <a:buFont typeface="Arial" pitchFamily="34" charset="0"/>
              <a:buAutoNum type="arabicParenR"/>
            </a:pPr>
            <a:endParaRPr lang="en-US" sz="1400" dirty="0">
              <a:solidFill>
                <a:schemeClr val="bg1"/>
              </a:solidFill>
              <a:latin typeface="Source Sans Pro Regular"/>
              <a:ea typeface="Open Sans" panose="020B0606030504020204" pitchFamily="34" charset="0"/>
              <a:cs typeface="Open Sans" panose="020B0606030504020204" pitchFamily="34" charset="0"/>
            </a:endParaRPr>
          </a:p>
          <a:p>
            <a:pPr marL="385763" indent="-385763">
              <a:buFont typeface="Arial" pitchFamily="34" charset="0"/>
              <a:buAutoNum type="arabicParenR"/>
            </a:pPr>
            <a:endParaRPr lang="en-US" sz="1400" dirty="0">
              <a:latin typeface="Source Sans Pro Regular"/>
              <a:ea typeface="Open Sans" panose="020B0606030504020204" pitchFamily="34" charset="0"/>
              <a:cs typeface="Open Sans" panose="020B0606030504020204" pitchFamily="34" charset="0"/>
            </a:endParaRPr>
          </a:p>
        </p:txBody>
      </p:sp>
      <p:pic>
        <p:nvPicPr>
          <p:cNvPr id="21" name="Picture 20">
            <a:extLst>
              <a:ext uri="{FF2B5EF4-FFF2-40B4-BE49-F238E27FC236}">
                <a16:creationId xmlns:a16="http://schemas.microsoft.com/office/drawing/2014/main" id="{0BE6D8E8-0E44-854D-8ECD-050F0577D4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54200">
            <a:off x="5872484" y="1447998"/>
            <a:ext cx="1166951" cy="1166951"/>
          </a:xfrm>
          <a:prstGeom prst="ellipse">
            <a:avLst/>
          </a:prstGeom>
          <a:ln w="38100">
            <a:solidFill>
              <a:schemeClr val="bg2"/>
            </a:solidFill>
          </a:ln>
        </p:spPr>
      </p:pic>
      <p:sp>
        <p:nvSpPr>
          <p:cNvPr id="15" name="Content Placeholder 5">
            <a:extLst>
              <a:ext uri="{FF2B5EF4-FFF2-40B4-BE49-F238E27FC236}">
                <a16:creationId xmlns:a16="http://schemas.microsoft.com/office/drawing/2014/main" id="{4D52D583-1A61-7741-8EAA-C3252EEF360E}"/>
              </a:ext>
            </a:extLst>
          </p:cNvPr>
          <p:cNvSpPr txBox="1">
            <a:spLocks/>
          </p:cNvSpPr>
          <p:nvPr/>
        </p:nvSpPr>
        <p:spPr>
          <a:xfrm>
            <a:off x="2225769" y="5283865"/>
            <a:ext cx="3668578" cy="152414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rgbClr val="F78A1E"/>
                </a:solidFill>
                <a:latin typeface="Source Sans Pro Regular"/>
                <a:ea typeface="Open Sans" panose="020B0606030504020204" pitchFamily="34" charset="0"/>
                <a:cs typeface="Open Sans" panose="020B0606030504020204" pitchFamily="34" charset="0"/>
              </a:rPr>
              <a:t>Joseph </a:t>
            </a:r>
            <a:r>
              <a:rPr lang="en-US" sz="1800" b="1" dirty="0" err="1">
                <a:solidFill>
                  <a:srgbClr val="F78A1E"/>
                </a:solidFill>
                <a:latin typeface="Source Sans Pro Regular"/>
                <a:ea typeface="Open Sans" panose="020B0606030504020204" pitchFamily="34" charset="0"/>
                <a:cs typeface="Open Sans" panose="020B0606030504020204" pitchFamily="34" charset="0"/>
              </a:rPr>
              <a:t>Verissimo</a:t>
            </a:r>
            <a:br>
              <a:rPr lang="en-US" sz="1400" b="1" dirty="0">
                <a:latin typeface="Source Sans Pro Regular"/>
                <a:ea typeface="Open Sans" panose="020B0606030504020204" pitchFamily="34" charset="0"/>
                <a:cs typeface="Open Sans" panose="020B0606030504020204" pitchFamily="34" charset="0"/>
              </a:rPr>
            </a:br>
            <a:r>
              <a:rPr lang="en-US" sz="1400" b="1" dirty="0">
                <a:solidFill>
                  <a:schemeClr val="bg1"/>
                </a:solidFill>
                <a:latin typeface="Source Sans Pro Regular"/>
                <a:ea typeface="Open Sans" panose="020B0606030504020204" pitchFamily="34" charset="0"/>
                <a:cs typeface="Open Sans" panose="020B0606030504020204" pitchFamily="34" charset="0"/>
              </a:rPr>
              <a:t>VP Sales and Marketing</a:t>
            </a:r>
          </a:p>
          <a:p>
            <a:r>
              <a:rPr lang="en-US" sz="1400" dirty="0">
                <a:solidFill>
                  <a:schemeClr val="bg1"/>
                </a:solidFill>
                <a:latin typeface="Source Sans Pro Regular"/>
                <a:ea typeface="Open Sans" panose="020B0606030504020204" pitchFamily="34" charset="0"/>
                <a:cs typeface="Open Sans" panose="020B0606030504020204" pitchFamily="34" charset="0"/>
              </a:rPr>
              <a:t>2012 FA MVP with Next Financial</a:t>
            </a:r>
          </a:p>
          <a:p>
            <a:r>
              <a:rPr lang="en-US" sz="1400" dirty="0">
                <a:solidFill>
                  <a:schemeClr val="bg1"/>
                </a:solidFill>
                <a:latin typeface="Source Sans Pro Regular"/>
                <a:ea typeface="Open Sans" panose="020B0606030504020204" pitchFamily="34" charset="0"/>
                <a:cs typeface="Open Sans" panose="020B0606030504020204" pitchFamily="34" charset="0"/>
              </a:rPr>
              <a:t>Previously with Wells Fargo Advisors</a:t>
            </a:r>
          </a:p>
          <a:p>
            <a:pPr marL="385763" indent="-385763">
              <a:buFont typeface="Arial" pitchFamily="34" charset="0"/>
              <a:buAutoNum type="arabicParenR"/>
            </a:pPr>
            <a:endParaRPr lang="en-US" sz="1400" dirty="0">
              <a:latin typeface="Source Sans Pro Regular"/>
              <a:ea typeface="Open Sans" panose="020B0606030504020204" pitchFamily="34" charset="0"/>
              <a:cs typeface="Open Sans" panose="020B0606030504020204" pitchFamily="34" charset="0"/>
            </a:endParaRPr>
          </a:p>
        </p:txBody>
      </p:sp>
      <p:pic>
        <p:nvPicPr>
          <p:cNvPr id="25" name="Picture 24">
            <a:extLst>
              <a:ext uri="{FF2B5EF4-FFF2-40B4-BE49-F238E27FC236}">
                <a16:creationId xmlns:a16="http://schemas.microsoft.com/office/drawing/2014/main" id="{6AB67522-AF0F-2F49-BCAB-DBDE191EDEFA}"/>
              </a:ext>
            </a:extLst>
          </p:cNvPr>
          <p:cNvPicPr>
            <a:picLocks noChangeAspect="1"/>
          </p:cNvPicPr>
          <p:nvPr/>
        </p:nvPicPr>
        <p:blipFill>
          <a:blip r:embed="rId6"/>
          <a:stretch>
            <a:fillRect/>
          </a:stretch>
        </p:blipFill>
        <p:spPr>
          <a:xfrm>
            <a:off x="844285" y="5169931"/>
            <a:ext cx="1150315" cy="1150315"/>
          </a:xfrm>
          <a:prstGeom prst="ellipse">
            <a:avLst/>
          </a:prstGeom>
          <a:ln w="38100">
            <a:solidFill>
              <a:srgbClr val="FFFFFF"/>
            </a:solidFill>
          </a:ln>
        </p:spPr>
      </p:pic>
      <p:pic>
        <p:nvPicPr>
          <p:cNvPr id="7" name="Picture 6">
            <a:extLst>
              <a:ext uri="{FF2B5EF4-FFF2-40B4-BE49-F238E27FC236}">
                <a16:creationId xmlns:a16="http://schemas.microsoft.com/office/drawing/2014/main" id="{75BD54B0-AEFF-3341-81F0-26DA7EE05FC3}"/>
              </a:ext>
            </a:extLst>
          </p:cNvPr>
          <p:cNvPicPr>
            <a:picLocks noChangeAspect="1"/>
          </p:cNvPicPr>
          <p:nvPr/>
        </p:nvPicPr>
        <p:blipFill>
          <a:blip r:embed="rId7"/>
          <a:stretch>
            <a:fillRect/>
          </a:stretch>
        </p:blipFill>
        <p:spPr>
          <a:xfrm>
            <a:off x="868344" y="3250490"/>
            <a:ext cx="1201477" cy="1194802"/>
          </a:xfrm>
          <a:prstGeom prst="ellipse">
            <a:avLst/>
          </a:prstGeom>
          <a:ln w="38100">
            <a:solidFill>
              <a:schemeClr val="bg2"/>
            </a:solidFill>
          </a:ln>
        </p:spPr>
      </p:pic>
      <p:sp>
        <p:nvSpPr>
          <p:cNvPr id="24" name="Content Placeholder 5"/>
          <p:cNvSpPr txBox="1">
            <a:spLocks/>
          </p:cNvSpPr>
          <p:nvPr/>
        </p:nvSpPr>
        <p:spPr>
          <a:xfrm>
            <a:off x="7341847" y="5313499"/>
            <a:ext cx="4430338" cy="2455579"/>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rgbClr val="F78A1E"/>
                </a:solidFill>
                <a:latin typeface="Source Sans Pro Regular"/>
                <a:ea typeface="Open Sans" panose="020B0606030504020204" pitchFamily="34" charset="0"/>
                <a:cs typeface="Open Sans" panose="020B0606030504020204" pitchFamily="34" charset="0"/>
              </a:rPr>
              <a:t>Shane Enete, CFA</a:t>
            </a:r>
          </a:p>
          <a:p>
            <a:r>
              <a:rPr lang="en-US" sz="1400" dirty="0">
                <a:solidFill>
                  <a:schemeClr val="bg1"/>
                </a:solidFill>
                <a:latin typeface="Source Sans Pro Regular"/>
                <a:ea typeface="Open Sans" panose="020B0606030504020204" pitchFamily="34" charset="0"/>
                <a:cs typeface="Open Sans" panose="020B0606030504020204" pitchFamily="34" charset="0"/>
              </a:rPr>
              <a:t>Investment Analyst</a:t>
            </a:r>
          </a:p>
          <a:p>
            <a:r>
              <a:rPr lang="en-US" sz="1400" dirty="0">
                <a:solidFill>
                  <a:schemeClr val="bg1"/>
                </a:solidFill>
                <a:latin typeface="Source Sans Pro Regular"/>
                <a:ea typeface="Open Sans" panose="020B0606030504020204" pitchFamily="34" charset="0"/>
                <a:cs typeface="Open Sans" panose="020B0606030504020204" pitchFamily="34" charset="0"/>
              </a:rPr>
              <a:t>Chairman, Inspire Research Institute for BRI at </a:t>
            </a:r>
            <a:r>
              <a:rPr lang="en-US" sz="1400" dirty="0" err="1">
                <a:solidFill>
                  <a:schemeClr val="bg1"/>
                </a:solidFill>
                <a:latin typeface="Source Sans Pro Regular"/>
                <a:ea typeface="Open Sans" panose="020B0606030504020204" pitchFamily="34" charset="0"/>
                <a:cs typeface="Open Sans" panose="020B0606030504020204" pitchFamily="34" charset="0"/>
              </a:rPr>
              <a:t>Biola</a:t>
            </a:r>
            <a:endParaRPr lang="en-US" sz="1400" dirty="0">
              <a:solidFill>
                <a:schemeClr val="bg1"/>
              </a:solidFill>
              <a:latin typeface="Source Sans Pro Regular"/>
              <a:ea typeface="Open Sans" panose="020B0606030504020204" pitchFamily="34" charset="0"/>
              <a:cs typeface="Open Sans" panose="020B0606030504020204" pitchFamily="34" charset="0"/>
            </a:endParaRPr>
          </a:p>
          <a:p>
            <a:r>
              <a:rPr lang="en-US" sz="1400" dirty="0">
                <a:solidFill>
                  <a:schemeClr val="bg1"/>
                </a:solidFill>
                <a:latin typeface="Source Sans Pro Regular"/>
                <a:ea typeface="Open Sans" panose="020B0606030504020204" pitchFamily="34" charset="0"/>
                <a:cs typeface="Open Sans" panose="020B0606030504020204" pitchFamily="34" charset="0"/>
              </a:rPr>
              <a:t>Finance Professor, </a:t>
            </a:r>
            <a:r>
              <a:rPr lang="en-US" sz="1400" dirty="0" err="1">
                <a:solidFill>
                  <a:schemeClr val="bg1"/>
                </a:solidFill>
                <a:latin typeface="Source Sans Pro Regular"/>
                <a:ea typeface="Open Sans" panose="020B0606030504020204" pitchFamily="34" charset="0"/>
                <a:cs typeface="Open Sans" panose="020B0606030504020204" pitchFamily="34" charset="0"/>
              </a:rPr>
              <a:t>Biola</a:t>
            </a:r>
            <a:r>
              <a:rPr lang="en-US" sz="1400" dirty="0">
                <a:solidFill>
                  <a:schemeClr val="bg1"/>
                </a:solidFill>
                <a:latin typeface="Source Sans Pro Regular"/>
                <a:ea typeface="Open Sans" panose="020B0606030504020204" pitchFamily="34" charset="0"/>
                <a:cs typeface="Open Sans" panose="020B0606030504020204" pitchFamily="34" charset="0"/>
              </a:rPr>
              <a:t> University</a:t>
            </a:r>
          </a:p>
          <a:p>
            <a:r>
              <a:rPr lang="en-US" sz="1400" dirty="0">
                <a:solidFill>
                  <a:schemeClr val="bg1"/>
                </a:solidFill>
                <a:latin typeface="Source Sans Pro Regular"/>
                <a:ea typeface="Open Sans" panose="020B0606030504020204" pitchFamily="34" charset="0"/>
                <a:cs typeface="Open Sans" panose="020B0606030504020204" pitchFamily="34" charset="0"/>
              </a:rPr>
              <a:t>Oversaw $200B assets at </a:t>
            </a:r>
            <a:r>
              <a:rPr lang="en-US" sz="1400" dirty="0" err="1">
                <a:solidFill>
                  <a:schemeClr val="bg1"/>
                </a:solidFill>
                <a:latin typeface="Source Sans Pro Regular"/>
                <a:ea typeface="Open Sans" panose="020B0606030504020204" pitchFamily="34" charset="0"/>
                <a:cs typeface="Open Sans" panose="020B0606030504020204" pitchFamily="34" charset="0"/>
              </a:rPr>
              <a:t>Meketa</a:t>
            </a:r>
            <a:r>
              <a:rPr lang="en-US" sz="1400" dirty="0">
                <a:solidFill>
                  <a:schemeClr val="bg1"/>
                </a:solidFill>
                <a:latin typeface="Source Sans Pro Regular"/>
                <a:ea typeface="Open Sans" panose="020B0606030504020204" pitchFamily="34" charset="0"/>
                <a:cs typeface="Open Sans" panose="020B0606030504020204" pitchFamily="34" charset="0"/>
              </a:rPr>
              <a:t> &amp; </a:t>
            </a:r>
            <a:r>
              <a:rPr lang="en-US" sz="1400" dirty="0" err="1">
                <a:solidFill>
                  <a:schemeClr val="bg1"/>
                </a:solidFill>
                <a:latin typeface="Source Sans Pro Regular"/>
                <a:ea typeface="Open Sans" panose="020B0606030504020204" pitchFamily="34" charset="0"/>
                <a:cs typeface="Open Sans" panose="020B0606030504020204" pitchFamily="34" charset="0"/>
              </a:rPr>
              <a:t>Brandes</a:t>
            </a:r>
            <a:endParaRPr lang="en-US" sz="1400" dirty="0">
              <a:solidFill>
                <a:schemeClr val="bg1"/>
              </a:solidFill>
              <a:latin typeface="Source Sans Pro Regular"/>
              <a:ea typeface="Open Sans" panose="020B0606030504020204" pitchFamily="34" charset="0"/>
              <a:cs typeface="Open Sans" panose="020B0606030504020204" pitchFamily="34" charset="0"/>
            </a:endParaRPr>
          </a:p>
        </p:txBody>
      </p:sp>
      <p:sp>
        <p:nvSpPr>
          <p:cNvPr id="26" name="Content Placeholder 5"/>
          <p:cNvSpPr txBox="1">
            <a:spLocks/>
          </p:cNvSpPr>
          <p:nvPr/>
        </p:nvSpPr>
        <p:spPr>
          <a:xfrm>
            <a:off x="2225768" y="3207433"/>
            <a:ext cx="3433255" cy="152414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rgbClr val="F78A1E"/>
                </a:solidFill>
                <a:latin typeface="Source Sans Pro Regular"/>
                <a:ea typeface="Open Sans" panose="020B0606030504020204" pitchFamily="34" charset="0"/>
                <a:cs typeface="Open Sans" panose="020B0606030504020204" pitchFamily="34" charset="0"/>
              </a:rPr>
              <a:t>Aaron Moon, MBA</a:t>
            </a:r>
            <a:br>
              <a:rPr lang="en-US" sz="1400" b="1" dirty="0">
                <a:latin typeface="Source Sans Pro Regular"/>
                <a:ea typeface="Open Sans" panose="020B0606030504020204" pitchFamily="34" charset="0"/>
                <a:cs typeface="Open Sans" panose="020B0606030504020204" pitchFamily="34" charset="0"/>
              </a:rPr>
            </a:br>
            <a:r>
              <a:rPr lang="en-US" sz="1400" b="1" dirty="0">
                <a:solidFill>
                  <a:schemeClr val="bg1"/>
                </a:solidFill>
                <a:latin typeface="Source Sans Pro Regular"/>
                <a:ea typeface="Open Sans" panose="020B0606030504020204" pitchFamily="34" charset="0"/>
                <a:cs typeface="Open Sans" panose="020B0606030504020204" pitchFamily="34" charset="0"/>
              </a:rPr>
              <a:t>COO/CCO</a:t>
            </a:r>
          </a:p>
          <a:p>
            <a:r>
              <a:rPr lang="en-US" sz="1400" dirty="0">
                <a:solidFill>
                  <a:schemeClr val="bg1"/>
                </a:solidFill>
                <a:latin typeface="Source Sans Pro Regular"/>
                <a:ea typeface="Open Sans" panose="020B0606030504020204" pitchFamily="34" charset="0"/>
                <a:cs typeface="Open Sans" panose="020B0606030504020204" pitchFamily="34" charset="0"/>
              </a:rPr>
              <a:t>MBA from </a:t>
            </a:r>
            <a:r>
              <a:rPr lang="en-US" sz="1400" dirty="0" err="1">
                <a:solidFill>
                  <a:schemeClr val="bg1"/>
                </a:solidFill>
                <a:latin typeface="Source Sans Pro Regular"/>
                <a:ea typeface="Open Sans" panose="020B0606030504020204" pitchFamily="34" charset="0"/>
                <a:cs typeface="Open Sans" panose="020B0606030504020204" pitchFamily="34" charset="0"/>
              </a:rPr>
              <a:t>Biola</a:t>
            </a:r>
            <a:r>
              <a:rPr lang="en-US" sz="1400" dirty="0">
                <a:solidFill>
                  <a:schemeClr val="bg1"/>
                </a:solidFill>
                <a:latin typeface="Source Sans Pro Regular"/>
                <a:ea typeface="Open Sans" panose="020B0606030504020204" pitchFamily="34" charset="0"/>
                <a:cs typeface="Open Sans" panose="020B0606030504020204" pitchFamily="34" charset="0"/>
              </a:rPr>
              <a:t> University</a:t>
            </a:r>
          </a:p>
          <a:p>
            <a:r>
              <a:rPr lang="en-US" sz="1400" dirty="0">
                <a:solidFill>
                  <a:schemeClr val="bg1"/>
                </a:solidFill>
                <a:latin typeface="Source Sans Pro Regular"/>
                <a:ea typeface="Open Sans" panose="020B0606030504020204" pitchFamily="34" charset="0"/>
                <a:cs typeface="Open Sans" panose="020B0606030504020204" pitchFamily="34" charset="0"/>
              </a:rPr>
              <a:t>Previously a financial advisor with Christian Wealth Management</a:t>
            </a:r>
          </a:p>
          <a:p>
            <a:pPr marL="385763" indent="-385763">
              <a:buFont typeface="Arial" pitchFamily="34" charset="0"/>
              <a:buAutoNum type="arabicParenR"/>
            </a:pPr>
            <a:endParaRPr lang="en-US" sz="1400" dirty="0">
              <a:latin typeface="Source Sans Pro Regular"/>
              <a:ea typeface="Open Sans" panose="020B0606030504020204" pitchFamily="34" charset="0"/>
              <a:cs typeface="Open Sans" panose="020B0606030504020204" pitchFamily="34" charset="0"/>
            </a:endParaRPr>
          </a:p>
        </p:txBody>
      </p:sp>
      <p:sp>
        <p:nvSpPr>
          <p:cNvPr id="27" name="Title 1"/>
          <p:cNvSpPr>
            <a:spLocks noGrp="1"/>
          </p:cNvSpPr>
          <p:nvPr>
            <p:ph type="title"/>
          </p:nvPr>
        </p:nvSpPr>
        <p:spPr>
          <a:xfrm>
            <a:off x="798766" y="151673"/>
            <a:ext cx="3672574" cy="760662"/>
          </a:xfrm>
        </p:spPr>
        <p:txBody>
          <a:bodyPr anchor="t">
            <a:normAutofit/>
          </a:bodyPr>
          <a:lstStyle/>
          <a:p>
            <a:pPr>
              <a:lnSpc>
                <a:spcPct val="100000"/>
              </a:lnSpc>
            </a:pPr>
            <a:r>
              <a:rPr lang="en-US" sz="2800" dirty="0">
                <a:solidFill>
                  <a:schemeClr val="bg1"/>
                </a:solidFill>
              </a:rPr>
              <a:t>Leadership Team</a:t>
            </a:r>
          </a:p>
        </p:txBody>
      </p:sp>
      <p:sp>
        <p:nvSpPr>
          <p:cNvPr id="17" name="Content Placeholder 5">
            <a:extLst>
              <a:ext uri="{FF2B5EF4-FFF2-40B4-BE49-F238E27FC236}">
                <a16:creationId xmlns:a16="http://schemas.microsoft.com/office/drawing/2014/main" id="{3C48D1F9-8082-4526-ABC7-5951BB0DC159}"/>
              </a:ext>
            </a:extLst>
          </p:cNvPr>
          <p:cNvSpPr txBox="1">
            <a:spLocks/>
          </p:cNvSpPr>
          <p:nvPr/>
        </p:nvSpPr>
        <p:spPr>
          <a:xfrm>
            <a:off x="7341847" y="2999813"/>
            <a:ext cx="4608292" cy="147237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rgbClr val="F78A1E"/>
                </a:solidFill>
                <a:latin typeface="Source Sans Pro Regular"/>
                <a:ea typeface="Open Sans" panose="020B0606030504020204" pitchFamily="34" charset="0"/>
                <a:cs typeface="Open Sans" panose="020B0606030504020204" pitchFamily="34" charset="0"/>
              </a:rPr>
              <a:t>Erik Davidson, DBA, CFA</a:t>
            </a:r>
            <a:br>
              <a:rPr lang="en-US" sz="1400" b="1" dirty="0">
                <a:latin typeface="Source Sans Pro Regular"/>
                <a:ea typeface="Open Sans" panose="020B0606030504020204" pitchFamily="34" charset="0"/>
                <a:cs typeface="Open Sans" panose="020B0606030504020204" pitchFamily="34" charset="0"/>
              </a:rPr>
            </a:br>
            <a:r>
              <a:rPr lang="en-US" sz="1400" b="1" dirty="0">
                <a:solidFill>
                  <a:schemeClr val="bg1"/>
                </a:solidFill>
                <a:latin typeface="Source Sans Pro Regular"/>
                <a:ea typeface="Open Sans" panose="020B0606030504020204" pitchFamily="34" charset="0"/>
                <a:cs typeface="Open Sans" panose="020B0606030504020204" pitchFamily="34" charset="0"/>
              </a:rPr>
              <a:t>Chief Economic Advisor</a:t>
            </a:r>
          </a:p>
          <a:p>
            <a:r>
              <a:rPr lang="en-US" sz="1400" dirty="0">
                <a:solidFill>
                  <a:schemeClr val="bg1"/>
                </a:solidFill>
                <a:latin typeface="Source Sans Pro Regular"/>
                <a:ea typeface="Open Sans" panose="020B0606030504020204" pitchFamily="34" charset="0"/>
                <a:cs typeface="Open Sans" panose="020B0606030504020204" pitchFamily="34" charset="0"/>
              </a:rPr>
              <a:t>Former CIO for Wells Fargo Private Bank managing over $200B in assets.</a:t>
            </a:r>
          </a:p>
          <a:p>
            <a:r>
              <a:rPr lang="en-US" sz="1400" dirty="0">
                <a:solidFill>
                  <a:schemeClr val="bg1"/>
                </a:solidFill>
                <a:latin typeface="Source Sans Pro Regular"/>
                <a:ea typeface="Open Sans" panose="020B0606030504020204" pitchFamily="34" charset="0"/>
                <a:cs typeface="Open Sans" panose="020B0606030504020204" pitchFamily="34" charset="0"/>
              </a:rPr>
              <a:t>Co-authored “Investing in Separate Accounts” and “The E-Finance Report” books</a:t>
            </a:r>
          </a:p>
          <a:p>
            <a:r>
              <a:rPr lang="en-US" sz="1400">
                <a:solidFill>
                  <a:schemeClr val="bg1"/>
                </a:solidFill>
                <a:latin typeface="Source Sans Pro Regular"/>
                <a:ea typeface="Open Sans" panose="020B0606030504020204" pitchFamily="34" charset="0"/>
                <a:cs typeface="Open Sans" panose="020B0606030504020204" pitchFamily="34" charset="0"/>
              </a:rPr>
              <a:t>DBA </a:t>
            </a:r>
            <a:r>
              <a:rPr lang="en-US" sz="1400" dirty="0">
                <a:solidFill>
                  <a:schemeClr val="bg1"/>
                </a:solidFill>
                <a:latin typeface="Source Sans Pro Regular"/>
                <a:ea typeface="Open Sans" panose="020B0606030504020204" pitchFamily="34" charset="0"/>
                <a:cs typeface="Open Sans" panose="020B0606030504020204" pitchFamily="34" charset="0"/>
              </a:rPr>
              <a:t>in Behavioral Finance from the DePaul University Graduate School of Business. </a:t>
            </a:r>
          </a:p>
        </p:txBody>
      </p:sp>
      <p:pic>
        <p:nvPicPr>
          <p:cNvPr id="23" name="Picture 22">
            <a:extLst>
              <a:ext uri="{FF2B5EF4-FFF2-40B4-BE49-F238E27FC236}">
                <a16:creationId xmlns:a16="http://schemas.microsoft.com/office/drawing/2014/main" id="{D823C2D9-14AD-F84C-A85F-E038661FC1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400" y="3281224"/>
            <a:ext cx="1194802" cy="1194802"/>
          </a:xfrm>
          <a:prstGeom prst="ellipse">
            <a:avLst/>
          </a:prstGeom>
          <a:ln w="38100">
            <a:solidFill>
              <a:schemeClr val="bg2"/>
            </a:solidFill>
          </a:ln>
        </p:spPr>
      </p:pic>
      <p:sp>
        <p:nvSpPr>
          <p:cNvPr id="18" name="Title 1">
            <a:extLst>
              <a:ext uri="{FF2B5EF4-FFF2-40B4-BE49-F238E27FC236}">
                <a16:creationId xmlns:a16="http://schemas.microsoft.com/office/drawing/2014/main" id="{B9075363-6278-5D40-B4C8-4ADBA25073D2}"/>
              </a:ext>
            </a:extLst>
          </p:cNvPr>
          <p:cNvSpPr txBox="1">
            <a:spLocks/>
          </p:cNvSpPr>
          <p:nvPr/>
        </p:nvSpPr>
        <p:spPr>
          <a:xfrm>
            <a:off x="5126973" y="151673"/>
            <a:ext cx="3672574" cy="760662"/>
          </a:xfrm>
          <a:prstGeom prst="rect">
            <a:avLst/>
          </a:prstGeom>
        </p:spPr>
        <p:txBody>
          <a:bodyPr vert="horz" lIns="91440" tIns="45720" rIns="91440" bIns="45720" rtlCol="0" anchor="t">
            <a:normAutofit/>
          </a:bodyPr>
          <a:lstStyle>
            <a:lvl1pPr algn="l" defTabSz="914400" rtl="0" eaLnBrk="1" latinLnBrk="0" hangingPunct="1">
              <a:lnSpc>
                <a:spcPct val="75000"/>
              </a:lnSpc>
              <a:spcBef>
                <a:spcPct val="0"/>
              </a:spcBef>
              <a:buNone/>
              <a:defRPr sz="4800" b="0" i="0" kern="1200">
                <a:solidFill>
                  <a:srgbClr val="1E527F"/>
                </a:solidFill>
                <a:latin typeface="Asap Condensed Regular"/>
                <a:ea typeface="Asap Condensed Regular"/>
                <a:cs typeface="Asap Condensed Regular"/>
              </a:defRPr>
            </a:lvl1pPr>
          </a:lstStyle>
          <a:p>
            <a:pPr algn="ctr">
              <a:lnSpc>
                <a:spcPct val="100000"/>
              </a:lnSpc>
            </a:pPr>
            <a:r>
              <a:rPr lang="en-US" sz="2800" dirty="0">
                <a:solidFill>
                  <a:schemeClr val="bg1"/>
                </a:solidFill>
              </a:rPr>
              <a:t>Investment Team</a:t>
            </a:r>
          </a:p>
        </p:txBody>
      </p:sp>
      <p:sp>
        <p:nvSpPr>
          <p:cNvPr id="2" name="Rectangle 1">
            <a:extLst>
              <a:ext uri="{FF2B5EF4-FFF2-40B4-BE49-F238E27FC236}">
                <a16:creationId xmlns:a16="http://schemas.microsoft.com/office/drawing/2014/main" id="{9B44DC74-B2A2-D546-BDDA-D07E73CC5E71}"/>
              </a:ext>
            </a:extLst>
          </p:cNvPr>
          <p:cNvSpPr/>
          <p:nvPr/>
        </p:nvSpPr>
        <p:spPr>
          <a:xfrm>
            <a:off x="5839974" y="685162"/>
            <a:ext cx="2333064" cy="872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F1429E8-0DB7-1048-ADCD-7D8E3092B456}"/>
              </a:ext>
            </a:extLst>
          </p:cNvPr>
          <p:cNvSpPr/>
          <p:nvPr/>
        </p:nvSpPr>
        <p:spPr>
          <a:xfrm>
            <a:off x="892041" y="685162"/>
            <a:ext cx="2333064" cy="872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43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03" y="2132254"/>
            <a:ext cx="2807138" cy="2170257"/>
          </a:xfrm>
        </p:spPr>
        <p:txBody>
          <a:bodyPr/>
          <a:lstStyle/>
          <a:p>
            <a:pPr algn="ctr">
              <a:lnSpc>
                <a:spcPts val="4680"/>
              </a:lnSpc>
            </a:pPr>
            <a:r>
              <a:rPr lang="en-US" sz="4200" spc="-150" dirty="0">
                <a:solidFill>
                  <a:schemeClr val="tx1">
                    <a:lumMod val="75000"/>
                    <a:lumOff val="25000"/>
                  </a:schemeClr>
                </a:solidFill>
                <a:latin typeface="ASAP CONDENSED" panose="020F0806030202060203" pitchFamily="34" charset="77"/>
                <a:ea typeface="Open Sans" panose="020B0606030504020204" pitchFamily="34" charset="0"/>
                <a:cs typeface="Open Sans" panose="020B0606030504020204" pitchFamily="34" charset="0"/>
              </a:rPr>
              <a:t>Inspire </a:t>
            </a:r>
            <a:br>
              <a:rPr lang="en-US" sz="4200" spc="-150" dirty="0">
                <a:solidFill>
                  <a:schemeClr val="tx1">
                    <a:lumMod val="75000"/>
                    <a:lumOff val="25000"/>
                  </a:schemeClr>
                </a:solidFill>
                <a:latin typeface="ASAP CONDENSED" panose="020F0806030202060203" pitchFamily="34" charset="77"/>
                <a:ea typeface="Open Sans" panose="020B0606030504020204" pitchFamily="34" charset="0"/>
                <a:cs typeface="Open Sans" panose="020B0606030504020204" pitchFamily="34" charset="0"/>
              </a:rPr>
            </a:br>
            <a:r>
              <a:rPr lang="en-US" sz="4200" spc="-150" dirty="0">
                <a:solidFill>
                  <a:schemeClr val="tx1">
                    <a:lumMod val="75000"/>
                    <a:lumOff val="25000"/>
                  </a:schemeClr>
                </a:solidFill>
                <a:latin typeface="ASAP CONDENSED" panose="020F0806030202060203" pitchFamily="34" charset="77"/>
                <a:ea typeface="Open Sans" panose="020B0606030504020204" pitchFamily="34" charset="0"/>
                <a:cs typeface="Open Sans" panose="020B0606030504020204" pitchFamily="34" charset="0"/>
              </a:rPr>
              <a:t>Makes</a:t>
            </a:r>
            <a:br>
              <a:rPr lang="en-US" sz="4200" spc="-150" dirty="0">
                <a:solidFill>
                  <a:schemeClr val="tx1">
                    <a:lumMod val="75000"/>
                    <a:lumOff val="25000"/>
                  </a:schemeClr>
                </a:solidFill>
                <a:latin typeface="ASAP CONDENSED" panose="020F0806030202060203" pitchFamily="34" charset="77"/>
                <a:ea typeface="Open Sans" panose="020B0606030504020204" pitchFamily="34" charset="0"/>
                <a:cs typeface="Open Sans" panose="020B0606030504020204" pitchFamily="34" charset="0"/>
              </a:rPr>
            </a:br>
            <a:r>
              <a:rPr lang="en-US" sz="4200" spc="-150" dirty="0">
                <a:solidFill>
                  <a:schemeClr val="tx1">
                    <a:lumMod val="75000"/>
                    <a:lumOff val="25000"/>
                  </a:schemeClr>
                </a:solidFill>
                <a:latin typeface="ASAP CONDENSED" panose="020F0806030202060203" pitchFamily="34" charset="77"/>
                <a:ea typeface="Open Sans" panose="020B0606030504020204" pitchFamily="34" charset="0"/>
                <a:cs typeface="Open Sans" panose="020B0606030504020204" pitchFamily="34" charset="0"/>
              </a:rPr>
              <a:t>Headlines</a:t>
            </a:r>
            <a:endParaRPr lang="en-US" sz="4200" spc="-150" dirty="0">
              <a:solidFill>
                <a:schemeClr val="tx1">
                  <a:lumMod val="75000"/>
                  <a:lumOff val="25000"/>
                </a:schemeClr>
              </a:solidFill>
              <a:latin typeface="ASAP CONDENSED" panose="020F0806030202060203" pitchFamily="34" charset="77"/>
            </a:endParaRPr>
          </a:p>
        </p:txBody>
      </p:sp>
      <p:sp>
        <p:nvSpPr>
          <p:cNvPr id="15" name="Title 3">
            <a:extLst>
              <a:ext uri="{FF2B5EF4-FFF2-40B4-BE49-F238E27FC236}">
                <a16:creationId xmlns:a16="http://schemas.microsoft.com/office/drawing/2014/main" id="{6E41DF49-35C8-E84D-9EA3-00516F882155}"/>
              </a:ext>
            </a:extLst>
          </p:cNvPr>
          <p:cNvSpPr txBox="1">
            <a:spLocks/>
          </p:cNvSpPr>
          <p:nvPr/>
        </p:nvSpPr>
        <p:spPr>
          <a:xfrm>
            <a:off x="4174958" y="2331984"/>
            <a:ext cx="7864169" cy="2194031"/>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marL="457200" lvl="0" indent="-457200" fontAlgn="base">
              <a:lnSpc>
                <a:spcPct val="100000"/>
              </a:lnSpc>
              <a:spcAft>
                <a:spcPct val="0"/>
              </a:spcAft>
              <a:buFont typeface="Arial" panose="020B0604020202020204" pitchFamily="34" charset="0"/>
              <a:buChar char="•"/>
              <a:defRPr/>
            </a:pPr>
            <a:endParaRPr lang="en-US" sz="2800" b="0" dirty="0">
              <a:solidFill>
                <a:schemeClr val="bg2"/>
              </a:solidFill>
              <a:latin typeface="Source Sans Pro SemiBold" panose="020B0503030403020204" pitchFamily="34" charset="0"/>
              <a:ea typeface="Source Sans Pro SemiBold" panose="020B0503030403020204" pitchFamily="34" charset="0"/>
              <a:cs typeface="Arial" pitchFamily="34" charset="0"/>
            </a:endParaRPr>
          </a:p>
        </p:txBody>
      </p:sp>
      <p:sp>
        <p:nvSpPr>
          <p:cNvPr id="9" name="TextBox 8">
            <a:extLst>
              <a:ext uri="{FF2B5EF4-FFF2-40B4-BE49-F238E27FC236}">
                <a16:creationId xmlns:a16="http://schemas.microsoft.com/office/drawing/2014/main" id="{8F9BEB52-6988-4EE8-BAEA-9B0D14345B8D}"/>
              </a:ext>
            </a:extLst>
          </p:cNvPr>
          <p:cNvSpPr txBox="1"/>
          <p:nvPr/>
        </p:nvSpPr>
        <p:spPr>
          <a:xfrm>
            <a:off x="3557114" y="6099232"/>
            <a:ext cx="6100070" cy="553998"/>
          </a:xfrm>
          <a:prstGeom prst="rect">
            <a:avLst/>
          </a:prstGeom>
          <a:noFill/>
        </p:spPr>
        <p:txBody>
          <a:bodyPr wrap="square" rtlCol="0">
            <a:spAutoFit/>
          </a:bodyPr>
          <a:lstStyle/>
          <a:p>
            <a:r>
              <a:rPr lang="en-US" sz="1000" dirty="0">
                <a:latin typeface="Source Sans Pro Regular"/>
              </a:rPr>
              <a:t>Source:</a:t>
            </a:r>
          </a:p>
          <a:p>
            <a:r>
              <a:rPr lang="en-US" sz="1000" dirty="0">
                <a:latin typeface="Source Sans Pro Regular"/>
              </a:rPr>
              <a:t>ETF Advisor: Inspire ETFs Take Their Cue From The Bible (2017)</a:t>
            </a:r>
          </a:p>
          <a:p>
            <a:r>
              <a:rPr lang="en-US" sz="1000" dirty="0">
                <a:latin typeface="Source Sans Pro Regular"/>
              </a:rPr>
              <a:t>Huffington Post: Investment Company Creates Funds That Specifically Exclude LGBTQ-Friendly Stocks (2017)</a:t>
            </a:r>
          </a:p>
        </p:txBody>
      </p:sp>
      <p:grpSp>
        <p:nvGrpSpPr>
          <p:cNvPr id="5" name="Group 4">
            <a:extLst>
              <a:ext uri="{FF2B5EF4-FFF2-40B4-BE49-F238E27FC236}">
                <a16:creationId xmlns:a16="http://schemas.microsoft.com/office/drawing/2014/main" id="{D34FD7C8-B56E-4C6E-A705-E071870BDC9E}"/>
              </a:ext>
            </a:extLst>
          </p:cNvPr>
          <p:cNvGrpSpPr/>
          <p:nvPr/>
        </p:nvGrpSpPr>
        <p:grpSpPr>
          <a:xfrm>
            <a:off x="3817531" y="0"/>
            <a:ext cx="7667333" cy="5876946"/>
            <a:chOff x="3817531" y="0"/>
            <a:chExt cx="7667333" cy="5876946"/>
          </a:xfrm>
        </p:grpSpPr>
        <p:sp>
          <p:nvSpPr>
            <p:cNvPr id="12" name="Content Placeholder 5">
              <a:extLst>
                <a:ext uri="{FF2B5EF4-FFF2-40B4-BE49-F238E27FC236}">
                  <a16:creationId xmlns:a16="http://schemas.microsoft.com/office/drawing/2014/main" id="{7DB4445E-9212-4B43-B7BB-CCD08CB6691C}"/>
                </a:ext>
              </a:extLst>
            </p:cNvPr>
            <p:cNvSpPr txBox="1">
              <a:spLocks/>
            </p:cNvSpPr>
            <p:nvPr/>
          </p:nvSpPr>
          <p:spPr>
            <a:xfrm>
              <a:off x="7047802" y="0"/>
              <a:ext cx="4437062" cy="565466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20000"/>
                </a:lnSpc>
              </a:pPr>
              <a:endParaRPr lang="en-US"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endParaRPr>
            </a:p>
            <a:p>
              <a:pPr algn="l">
                <a:lnSpc>
                  <a:spcPct val="120000"/>
                </a:lnSpc>
              </a:pPr>
              <a:r>
                <a:rPr lang="en-US" sz="3600" i="1"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rPr>
                <a:t>“This will be an interesting company to watch…” </a:t>
              </a:r>
            </a:p>
            <a:p>
              <a:pPr algn="l">
                <a:lnSpc>
                  <a:spcPct val="120000"/>
                </a:lnSpc>
              </a:pPr>
              <a:r>
                <a:rPr lang="en-US" sz="2100" b="1"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rPr>
                <a:t>–ETF Advisor Magazine</a:t>
              </a:r>
            </a:p>
            <a:p>
              <a:pPr algn="l">
                <a:lnSpc>
                  <a:spcPct val="120000"/>
                </a:lnSpc>
              </a:pPr>
              <a:endParaRPr lang="en-US"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endParaRPr>
            </a:p>
            <a:p>
              <a:pPr algn="l">
                <a:lnSpc>
                  <a:spcPct val="120000"/>
                </a:lnSpc>
              </a:pPr>
              <a:r>
                <a:rPr lang="en-US" sz="3600" i="1"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rPr>
                <a:t>“The Chick-fil-A of investments.”</a:t>
              </a:r>
            </a:p>
            <a:p>
              <a:pPr algn="l">
                <a:lnSpc>
                  <a:spcPct val="120000"/>
                </a:lnSpc>
              </a:pPr>
              <a:r>
                <a:rPr lang="en-US" sz="2100" b="1"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rPr>
                <a:t>-Huffington Post</a:t>
              </a:r>
            </a:p>
            <a:p>
              <a:pPr algn="l">
                <a:lnSpc>
                  <a:spcPct val="120000"/>
                </a:lnSpc>
              </a:pPr>
              <a:endParaRPr lang="en-US" sz="2100" b="1"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endParaRPr>
            </a:p>
            <a:p>
              <a:pPr algn="l">
                <a:lnSpc>
                  <a:spcPct val="120000"/>
                </a:lnSpc>
              </a:pPr>
              <a:r>
                <a:rPr lang="en-US" sz="3900" i="1"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rPr>
                <a:t>“the voice of Christian right investors.”</a:t>
              </a:r>
            </a:p>
            <a:p>
              <a:pPr algn="l">
                <a:lnSpc>
                  <a:spcPct val="120000"/>
                </a:lnSpc>
              </a:pPr>
              <a:r>
                <a:rPr lang="en-US" sz="2200" b="1"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rPr>
                <a:t>-Financial Times</a:t>
              </a:r>
            </a:p>
            <a:p>
              <a:pPr algn="l">
                <a:lnSpc>
                  <a:spcPct val="120000"/>
                </a:lnSpc>
              </a:pPr>
              <a:endParaRPr lang="en-US"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endParaRPr>
            </a:p>
            <a:p>
              <a:pPr algn="l">
                <a:lnSpc>
                  <a:spcPct val="120000"/>
                </a:lnSpc>
              </a:pPr>
              <a:endParaRPr lang="en-US" dirty="0">
                <a:solidFill>
                  <a:schemeClr val="tx2">
                    <a:lumMod val="90000"/>
                    <a:lumOff val="10000"/>
                  </a:schemeClr>
                </a:solidFill>
                <a:latin typeface="Source Sans Pro" panose="020B0503030403020204" pitchFamily="34" charset="0"/>
                <a:ea typeface="Source Sans Pro" panose="020B0503030403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28F1298F-A90E-9F4D-876D-9EE00A0A4F32}"/>
                </a:ext>
              </a:extLst>
            </p:cNvPr>
            <p:cNvPicPr>
              <a:picLocks noChangeAspect="1"/>
            </p:cNvPicPr>
            <p:nvPr/>
          </p:nvPicPr>
          <p:blipFill>
            <a:blip r:embed="rId2"/>
            <a:stretch>
              <a:fillRect/>
            </a:stretch>
          </p:blipFill>
          <p:spPr>
            <a:xfrm>
              <a:off x="3817531" y="2672552"/>
              <a:ext cx="2653335" cy="309555"/>
            </a:xfrm>
            <a:prstGeom prst="rect">
              <a:avLst/>
            </a:prstGeom>
          </p:spPr>
        </p:pic>
        <p:pic>
          <p:nvPicPr>
            <p:cNvPr id="7" name="Picture 6">
              <a:extLst>
                <a:ext uri="{FF2B5EF4-FFF2-40B4-BE49-F238E27FC236}">
                  <a16:creationId xmlns:a16="http://schemas.microsoft.com/office/drawing/2014/main" id="{3EE9BD1E-3E01-074E-A7EC-9F712994DB2D}"/>
                </a:ext>
              </a:extLst>
            </p:cNvPr>
            <p:cNvPicPr>
              <a:picLocks noChangeAspect="1"/>
            </p:cNvPicPr>
            <p:nvPr/>
          </p:nvPicPr>
          <p:blipFill>
            <a:blip r:embed="rId3"/>
            <a:stretch>
              <a:fillRect/>
            </a:stretch>
          </p:blipFill>
          <p:spPr>
            <a:xfrm>
              <a:off x="4328652" y="831666"/>
              <a:ext cx="1464874" cy="1035932"/>
            </a:xfrm>
            <a:prstGeom prst="rect">
              <a:avLst/>
            </a:prstGeom>
          </p:spPr>
        </p:pic>
        <p:pic>
          <p:nvPicPr>
            <p:cNvPr id="3" name="Picture 2">
              <a:extLst>
                <a:ext uri="{FF2B5EF4-FFF2-40B4-BE49-F238E27FC236}">
                  <a16:creationId xmlns:a16="http://schemas.microsoft.com/office/drawing/2014/main" id="{164820FD-C64E-4B65-B4BE-6F8153586DD7}"/>
                </a:ext>
              </a:extLst>
            </p:cNvPr>
            <p:cNvPicPr>
              <a:picLocks noChangeAspect="1"/>
            </p:cNvPicPr>
            <p:nvPr/>
          </p:nvPicPr>
          <p:blipFill>
            <a:blip r:embed="rId4"/>
            <a:stretch>
              <a:fillRect/>
            </a:stretch>
          </p:blipFill>
          <p:spPr>
            <a:xfrm>
              <a:off x="4263692" y="3651022"/>
              <a:ext cx="1761016" cy="2225924"/>
            </a:xfrm>
            <a:prstGeom prst="rect">
              <a:avLst/>
            </a:prstGeom>
          </p:spPr>
        </p:pic>
      </p:grpSp>
    </p:spTree>
    <p:extLst>
      <p:ext uri="{BB962C8B-B14F-4D97-AF65-F5344CB8AC3E}">
        <p14:creationId xmlns:p14="http://schemas.microsoft.com/office/powerpoint/2010/main" val="330202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009" y="2669142"/>
            <a:ext cx="2556163" cy="2170257"/>
          </a:xfrm>
        </p:spPr>
        <p:txBody>
          <a:bodyPr/>
          <a:lstStyle/>
          <a:p>
            <a:pPr algn="ctr"/>
            <a:r>
              <a:rPr lang="en-US" sz="4000" spc="-150" dirty="0">
                <a:solidFill>
                  <a:schemeClr val="tx1">
                    <a:lumMod val="75000"/>
                    <a:lumOff val="25000"/>
                  </a:schemeClr>
                </a:solidFill>
              </a:rPr>
              <a:t>Disclosures</a:t>
            </a:r>
          </a:p>
        </p:txBody>
      </p:sp>
      <p:sp>
        <p:nvSpPr>
          <p:cNvPr id="5" name="Content Placeholder 5">
            <a:extLst>
              <a:ext uri="{FF2B5EF4-FFF2-40B4-BE49-F238E27FC236}">
                <a16:creationId xmlns:a16="http://schemas.microsoft.com/office/drawing/2014/main" id="{871A0F35-980B-394F-8612-EA219828D7A3}"/>
              </a:ext>
            </a:extLst>
          </p:cNvPr>
          <p:cNvSpPr txBox="1">
            <a:spLocks/>
          </p:cNvSpPr>
          <p:nvPr/>
        </p:nvSpPr>
        <p:spPr>
          <a:xfrm>
            <a:off x="3457903" y="361949"/>
            <a:ext cx="8296022" cy="6259567"/>
          </a:xfrm>
          <a:prstGeom prst="rect">
            <a:avLst/>
          </a:prstGeom>
        </p:spPr>
        <p:txBody>
          <a:bodyPr>
            <a:no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Arial" pitchFamily="34" charset="0"/>
              <a:buNone/>
            </a:pPr>
            <a:endParaRPr lang="en-US" sz="1200" dirty="0">
              <a:solidFill>
                <a:schemeClr val="tx1">
                  <a:lumMod val="65000"/>
                  <a:lumOff val="35000"/>
                </a:schemeClr>
              </a:solidFill>
              <a:latin typeface="Source Sans Pro Regular"/>
              <a:ea typeface="Open Sans" panose="020B0606030504020204" pitchFamily="34" charset="0"/>
              <a:cs typeface="Open Sans" panose="020B0606030504020204" pitchFamily="34" charset="0"/>
            </a:endParaRPr>
          </a:p>
          <a:p>
            <a:pPr marL="0" indent="0" algn="ctr">
              <a:buFont typeface="Arial" pitchFamily="34" charset="0"/>
              <a:buNone/>
            </a:pPr>
            <a:endParaRPr lang="en-US" sz="1200" dirty="0">
              <a:solidFill>
                <a:schemeClr val="tx1">
                  <a:lumMod val="65000"/>
                  <a:lumOff val="35000"/>
                </a:schemeClr>
              </a:solidFill>
              <a:latin typeface="Source Sans Pro Regular"/>
              <a:ea typeface="Open Sans" panose="020B0606030504020204" pitchFamily="34" charset="0"/>
              <a:cs typeface="Open Sans" panose="020B0606030504020204" pitchFamily="34" charset="0"/>
            </a:endParaRPr>
          </a:p>
          <a:p>
            <a:pPr marL="0" indent="0" algn="ctr">
              <a:buFont typeface="Arial" pitchFamily="34" charset="0"/>
              <a:buNone/>
            </a:pPr>
            <a:endParaRPr lang="en-US" sz="1200" dirty="0">
              <a:solidFill>
                <a:schemeClr val="tx1">
                  <a:lumMod val="65000"/>
                  <a:lumOff val="35000"/>
                </a:schemeClr>
              </a:solidFill>
              <a:latin typeface="Source Sans Pro Regular"/>
              <a:ea typeface="Open Sans" panose="020B0606030504020204" pitchFamily="34" charset="0"/>
              <a:cs typeface="Open Sans" panose="020B0606030504020204" pitchFamily="34" charset="0"/>
            </a:endParaRPr>
          </a:p>
          <a:p>
            <a:pPr marL="0" indent="0" algn="ctr">
              <a:buFont typeface="Arial" pitchFamily="34" charset="0"/>
              <a:buNone/>
            </a:pPr>
            <a:endParaRPr lang="en-US" sz="1200" dirty="0">
              <a:solidFill>
                <a:schemeClr val="tx1">
                  <a:lumMod val="65000"/>
                  <a:lumOff val="35000"/>
                </a:schemeClr>
              </a:solidFill>
              <a:latin typeface="Source Sans Pro Regular"/>
              <a:ea typeface="Open Sans" panose="020B0606030504020204" pitchFamily="34" charset="0"/>
              <a:cs typeface="Open Sans" panose="020B0606030504020204" pitchFamily="34" charset="0"/>
            </a:endParaRPr>
          </a:p>
          <a:p>
            <a:pPr marL="0" indent="0" algn="ctr">
              <a:buFont typeface="Arial" pitchFamily="34" charset="0"/>
              <a:buNone/>
            </a:pPr>
            <a:endParaRPr lang="en-US" sz="1200" dirty="0">
              <a:solidFill>
                <a:schemeClr val="tx1">
                  <a:lumMod val="65000"/>
                  <a:lumOff val="35000"/>
                </a:schemeClr>
              </a:solidFill>
              <a:latin typeface="Source Sans Pro Regular"/>
              <a:ea typeface="Open Sans" panose="020B0606030504020204" pitchFamily="34" charset="0"/>
              <a:cs typeface="Open Sans" panose="020B0606030504020204" pitchFamily="34" charset="0"/>
            </a:endParaRPr>
          </a:p>
          <a:p>
            <a:pPr marL="0" indent="0" algn="ctr">
              <a:buFont typeface="Arial" pitchFamily="34" charset="0"/>
              <a:buNone/>
            </a:pPr>
            <a:endParaRPr lang="en-US" sz="1200" dirty="0">
              <a:solidFill>
                <a:schemeClr val="tx1">
                  <a:lumMod val="65000"/>
                  <a:lumOff val="35000"/>
                </a:schemeClr>
              </a:solidFill>
              <a:latin typeface="Source Sans Pro Regular"/>
              <a:ea typeface="Open Sans" panose="020B0606030504020204" pitchFamily="34" charset="0"/>
              <a:cs typeface="Open Sans" panose="020B0606030504020204" pitchFamily="34" charset="0"/>
            </a:endParaRPr>
          </a:p>
          <a:p>
            <a:pPr marL="0" indent="0" algn="ctr">
              <a:buFont typeface="Arial" pitchFamily="34" charset="0"/>
              <a:buNone/>
            </a:pPr>
            <a:endParaRPr lang="en-US" sz="1200" dirty="0">
              <a:solidFill>
                <a:schemeClr val="tx1">
                  <a:lumMod val="65000"/>
                  <a:lumOff val="35000"/>
                </a:schemeClr>
              </a:solidFill>
              <a:latin typeface="Source Sans Pro Regular"/>
              <a:ea typeface="Open Sans" panose="020B0606030504020204" pitchFamily="34" charset="0"/>
              <a:cs typeface="Open Sans" panose="020B0606030504020204" pitchFamily="34" charset="0"/>
            </a:endParaRPr>
          </a:p>
          <a:p>
            <a:pPr marL="0" indent="0" algn="ctr">
              <a:buFont typeface="Arial" pitchFamily="34" charset="0"/>
              <a:buNone/>
            </a:pPr>
            <a:endParaRPr lang="en-US" sz="1200" dirty="0">
              <a:solidFill>
                <a:schemeClr val="tx1">
                  <a:lumMod val="65000"/>
                  <a:lumOff val="35000"/>
                </a:schemeClr>
              </a:solidFill>
              <a:latin typeface="Source Sans Pro Regular"/>
              <a:ea typeface="Open Sans" panose="020B0606030504020204" pitchFamily="34" charset="0"/>
              <a:cs typeface="Open Sans" panose="020B0606030504020204" pitchFamily="34" charset="0"/>
            </a:endParaRPr>
          </a:p>
          <a:p>
            <a:pPr marL="0" indent="0" algn="ctr">
              <a:buFont typeface="Arial" pitchFamily="34" charset="0"/>
              <a:buNone/>
            </a:pPr>
            <a:endParaRPr lang="en-US" sz="1200" dirty="0">
              <a:solidFill>
                <a:schemeClr val="tx1">
                  <a:lumMod val="65000"/>
                  <a:lumOff val="35000"/>
                </a:schemeClr>
              </a:solidFill>
              <a:latin typeface="Source Sans Pro Regular"/>
              <a:ea typeface="Open Sans" panose="020B0606030504020204" pitchFamily="34" charset="0"/>
              <a:cs typeface="Open Sans" panose="020B0606030504020204" pitchFamily="34" charset="0"/>
            </a:endParaRPr>
          </a:p>
          <a:p>
            <a:pPr marL="0" indent="0" algn="ctr">
              <a:buNone/>
            </a:pPr>
            <a:r>
              <a:rPr lang="en-US" sz="1600" u="sng" dirty="0">
                <a:solidFill>
                  <a:srgbClr val="FF0000"/>
                </a:solidFill>
                <a:latin typeface="Source Sans Pro Regular"/>
                <a:ea typeface="Open Sans" panose="020B0606030504020204" pitchFamily="34" charset="0"/>
                <a:cs typeface="Open Sans" panose="020B0606030504020204" pitchFamily="34" charset="0"/>
              </a:rPr>
              <a:t>Insert advisors disclaimers here:</a:t>
            </a:r>
          </a:p>
          <a:p>
            <a:pPr marL="0" indent="0" algn="ctr">
              <a:buNone/>
            </a:pPr>
            <a:endParaRPr lang="en-US" sz="1200" dirty="0">
              <a:solidFill>
                <a:schemeClr val="tx1">
                  <a:lumMod val="75000"/>
                  <a:lumOff val="25000"/>
                </a:schemeClr>
              </a:solidFill>
              <a:latin typeface="Source Sans Pro Regular"/>
              <a:ea typeface="Open Sans" panose="020B0606030504020204" pitchFamily="34" charset="0"/>
              <a:cs typeface="Open Sans" panose="020B0606030504020204" pitchFamily="34" charset="0"/>
            </a:endParaRPr>
          </a:p>
          <a:p>
            <a:pPr marL="0" indent="0" algn="ctr">
              <a:buNone/>
            </a:pPr>
            <a:endParaRPr lang="en-US" sz="1200" dirty="0">
              <a:solidFill>
                <a:schemeClr val="tx1">
                  <a:lumMod val="75000"/>
                  <a:lumOff val="25000"/>
                </a:schemeClr>
              </a:solidFill>
              <a:latin typeface="Source Sans Pro Regular"/>
              <a:ea typeface="Open Sans" panose="020B0606030504020204" pitchFamily="34" charset="0"/>
              <a:cs typeface="Open Sans" panose="020B0606030504020204" pitchFamily="34" charset="0"/>
            </a:endParaRPr>
          </a:p>
          <a:p>
            <a:pPr marL="0" indent="0" algn="ctr">
              <a:buNone/>
            </a:pPr>
            <a:endParaRPr lang="en-US" sz="1200" dirty="0">
              <a:solidFill>
                <a:schemeClr val="tx1">
                  <a:lumMod val="75000"/>
                  <a:lumOff val="25000"/>
                </a:schemeClr>
              </a:solidFill>
              <a:latin typeface="Source Sans Pro Regular"/>
              <a:ea typeface="Open Sans" panose="020B0606030504020204" pitchFamily="34" charset="0"/>
              <a:cs typeface="Open Sans" panose="020B0606030504020204" pitchFamily="34" charset="0"/>
            </a:endParaRPr>
          </a:p>
          <a:p>
            <a:pPr marL="0" indent="0" algn="ctr">
              <a:buNone/>
            </a:pPr>
            <a:r>
              <a:rPr lang="en-US" sz="1400" dirty="0">
                <a:solidFill>
                  <a:schemeClr val="tx1">
                    <a:lumMod val="75000"/>
                    <a:lumOff val="25000"/>
                  </a:schemeClr>
                </a:solidFill>
                <a:latin typeface="Source Sans Pro Regular"/>
                <a:ea typeface="Open Sans" panose="020B0606030504020204" pitchFamily="34" charset="0"/>
                <a:cs typeface="Open Sans" panose="020B0606030504020204" pitchFamily="34" charset="0"/>
              </a:rPr>
              <a:t>Investment advisory services offered through CWM Advisors, LLC dba Inspire, a registered investment advisor with the SEC.  </a:t>
            </a:r>
          </a:p>
          <a:p>
            <a:pPr marL="0" indent="0" algn="ctr">
              <a:buNone/>
            </a:pPr>
            <a:endParaRPr lang="en-US" sz="1400" dirty="0">
              <a:solidFill>
                <a:schemeClr val="tx1">
                  <a:lumMod val="75000"/>
                  <a:lumOff val="25000"/>
                </a:schemeClr>
              </a:solidFill>
              <a:latin typeface="Source Sans Pro Regular"/>
              <a:ea typeface="Open Sans" panose="020B0606030504020204" pitchFamily="34" charset="0"/>
              <a:cs typeface="Open Sans" panose="020B0606030504020204" pitchFamily="34" charset="0"/>
            </a:endParaRPr>
          </a:p>
          <a:p>
            <a:pPr marL="0" indent="0" algn="ctr">
              <a:buNone/>
            </a:pPr>
            <a:endParaRPr lang="en-US" sz="1400" dirty="0">
              <a:solidFill>
                <a:schemeClr val="tx1">
                  <a:lumMod val="75000"/>
                  <a:lumOff val="25000"/>
                </a:schemeClr>
              </a:solidFill>
              <a:latin typeface="Source Sans Pro Regular"/>
              <a:ea typeface="Open Sans" panose="020B0606030504020204" pitchFamily="34" charset="0"/>
              <a:cs typeface="Open Sans" panose="020B0606030504020204" pitchFamily="34" charset="0"/>
            </a:endParaRPr>
          </a:p>
          <a:p>
            <a:pPr marL="0" indent="0" algn="ctr">
              <a:buNone/>
            </a:pPr>
            <a:r>
              <a:rPr lang="en-US" sz="1400" dirty="0">
                <a:solidFill>
                  <a:schemeClr val="tx1">
                    <a:lumMod val="75000"/>
                    <a:lumOff val="25000"/>
                  </a:schemeClr>
                </a:solidFill>
                <a:latin typeface="Source Sans Pro Regular"/>
                <a:ea typeface="Open Sans" panose="020B0606030504020204" pitchFamily="34" charset="0"/>
                <a:cs typeface="Open Sans" panose="020B0606030504020204" pitchFamily="34" charset="0"/>
              </a:rPr>
              <a:t>All performance data presented herein is for illustrative purposes only and actual results may vary.  Past performance is not a guarantee of future results.</a:t>
            </a:r>
          </a:p>
          <a:p>
            <a:pPr marL="0" indent="0" algn="ctr">
              <a:buNone/>
            </a:pPr>
            <a:endParaRPr lang="en-US" sz="1400" dirty="0">
              <a:solidFill>
                <a:schemeClr val="tx1">
                  <a:lumMod val="75000"/>
                  <a:lumOff val="25000"/>
                </a:schemeClr>
              </a:solidFill>
              <a:latin typeface="Source Sans Pro Regular"/>
              <a:ea typeface="Open Sans" panose="020B0606030504020204" pitchFamily="34" charset="0"/>
              <a:cs typeface="Open Sans" panose="020B0606030504020204" pitchFamily="34" charset="0"/>
            </a:endParaRPr>
          </a:p>
          <a:p>
            <a:pPr marL="0" indent="0" algn="ctr">
              <a:buNone/>
            </a:pPr>
            <a:r>
              <a:rPr lang="en-US" sz="1400" dirty="0">
                <a:solidFill>
                  <a:schemeClr val="tx1">
                    <a:lumMod val="75000"/>
                    <a:lumOff val="25000"/>
                  </a:schemeClr>
                </a:solidFill>
                <a:latin typeface="Source Sans Pro Regular"/>
                <a:ea typeface="Open Sans" panose="020B0606030504020204" pitchFamily="34" charset="0"/>
                <a:cs typeface="Open Sans" panose="020B0606030504020204" pitchFamily="34" charset="0"/>
              </a:rPr>
              <a:t> National Admin Office: 650 San Benito St, Ste. 130 Hollister, CA 95023; Phone: (877)658-9473; Email: </a:t>
            </a:r>
            <a:r>
              <a:rPr lang="en-US" sz="1400" dirty="0">
                <a:solidFill>
                  <a:schemeClr val="tx1">
                    <a:lumMod val="75000"/>
                    <a:lumOff val="25000"/>
                  </a:schemeClr>
                </a:solidFill>
                <a:latin typeface="Source Sans Pro Regular"/>
                <a:ea typeface="Open Sans" panose="020B0606030504020204" pitchFamily="34" charset="0"/>
                <a:cs typeface="Open Sans" panose="020B0606030504020204" pitchFamily="34" charset="0"/>
                <a:hlinkClick r:id="rId2"/>
              </a:rPr>
              <a:t>admin@inspireinvesting.com</a:t>
            </a:r>
            <a:endParaRPr lang="en-US" sz="1400" dirty="0">
              <a:solidFill>
                <a:schemeClr val="tx1">
                  <a:lumMod val="75000"/>
                  <a:lumOff val="25000"/>
                </a:schemeClr>
              </a:solidFill>
              <a:latin typeface="Source Sans Pro Regular"/>
              <a:ea typeface="Open Sans" panose="020B0606030504020204" pitchFamily="34" charset="0"/>
              <a:cs typeface="Open Sans" panose="020B0606030504020204" pitchFamily="34" charset="0"/>
            </a:endParaRPr>
          </a:p>
          <a:p>
            <a:pPr marL="0" indent="0" algn="ctr">
              <a:buNone/>
            </a:pPr>
            <a:endParaRPr lang="en-US" sz="1200" dirty="0">
              <a:solidFill>
                <a:schemeClr val="tx1">
                  <a:lumMod val="75000"/>
                  <a:lumOff val="25000"/>
                </a:schemeClr>
              </a:solidFill>
              <a:latin typeface="Source Sans Pro Regular"/>
              <a:ea typeface="Open Sans" panose="020B0606030504020204" pitchFamily="34" charset="0"/>
              <a:cs typeface="Open Sans" panose="020B0606030504020204" pitchFamily="34" charset="0"/>
            </a:endParaRPr>
          </a:p>
          <a:p>
            <a:pPr marL="0" indent="0" algn="ctr">
              <a:buNone/>
            </a:pPr>
            <a:endParaRPr lang="en-US" sz="1200" dirty="0">
              <a:solidFill>
                <a:schemeClr val="tx1">
                  <a:lumMod val="75000"/>
                  <a:lumOff val="25000"/>
                </a:schemeClr>
              </a:solidFill>
              <a:latin typeface="Source Sans Pro Regular"/>
              <a:ea typeface="Open Sans" panose="020B0606030504020204" pitchFamily="34" charset="0"/>
              <a:cs typeface="Open Sans" panose="020B0606030504020204" pitchFamily="34" charset="0"/>
            </a:endParaRPr>
          </a:p>
          <a:p>
            <a:pPr marL="0" indent="0" algn="ctr">
              <a:buNone/>
            </a:pPr>
            <a:r>
              <a:rPr lang="en-US" sz="1200" dirty="0">
                <a:solidFill>
                  <a:schemeClr val="tx1">
                    <a:lumMod val="75000"/>
                    <a:lumOff val="25000"/>
                  </a:schemeClr>
                </a:solidFill>
                <a:latin typeface="Source Sans Pro Regular"/>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85502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0D24A7-B9C6-F945-B53C-B1CE1920698A}"/>
              </a:ext>
            </a:extLst>
          </p:cNvPr>
          <p:cNvPicPr>
            <a:picLocks noChangeAspect="1"/>
          </p:cNvPicPr>
          <p:nvPr/>
        </p:nvPicPr>
        <p:blipFill rotWithShape="1">
          <a:blip r:embed="rId2"/>
          <a:srcRect t="26816" r="7355"/>
          <a:stretch/>
        </p:blipFill>
        <p:spPr>
          <a:xfrm>
            <a:off x="-851768" y="0"/>
            <a:ext cx="13043768" cy="6858000"/>
          </a:xfrm>
          <a:prstGeom prst="rect">
            <a:avLst/>
          </a:prstGeom>
        </p:spPr>
      </p:pic>
      <p:sp>
        <p:nvSpPr>
          <p:cNvPr id="5" name="Title 3"/>
          <p:cNvSpPr txBox="1">
            <a:spLocks/>
          </p:cNvSpPr>
          <p:nvPr/>
        </p:nvSpPr>
        <p:spPr>
          <a:xfrm>
            <a:off x="1903354" y="2183981"/>
            <a:ext cx="8105297" cy="1884468"/>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r>
              <a:rPr lang="en-US" sz="6000" b="0" dirty="0">
                <a:solidFill>
                  <a:schemeClr val="bg2"/>
                </a:solidFill>
                <a:latin typeface="Asap Condensed Regular"/>
              </a:rPr>
              <a:t>Performance</a:t>
            </a:r>
          </a:p>
          <a:p>
            <a:pPr algn="ctr"/>
            <a:r>
              <a:rPr lang="en-US" sz="6000" b="0" dirty="0">
                <a:solidFill>
                  <a:schemeClr val="bg2"/>
                </a:solidFill>
                <a:latin typeface="Asap Condensed Regular"/>
              </a:rPr>
              <a:t>&amp;</a:t>
            </a:r>
          </a:p>
          <a:p>
            <a:pPr algn="ctr"/>
            <a:r>
              <a:rPr lang="en-US" sz="6000" b="0" dirty="0">
                <a:solidFill>
                  <a:schemeClr val="bg2"/>
                </a:solidFill>
                <a:latin typeface="Asap Condensed Regular"/>
              </a:rPr>
              <a:t>Research</a:t>
            </a:r>
          </a:p>
          <a:p>
            <a:pPr algn="ctr"/>
            <a:r>
              <a:rPr lang="en-US" sz="6000" b="0" dirty="0">
                <a:solidFill>
                  <a:schemeClr val="bg2"/>
                </a:solidFill>
                <a:latin typeface="Asap Condensed Regular"/>
              </a:rPr>
              <a:t> </a:t>
            </a:r>
          </a:p>
        </p:txBody>
      </p:sp>
      <p:sp>
        <p:nvSpPr>
          <p:cNvPr id="6" name="Title 3"/>
          <p:cNvSpPr txBox="1">
            <a:spLocks/>
          </p:cNvSpPr>
          <p:nvPr/>
        </p:nvSpPr>
        <p:spPr>
          <a:xfrm>
            <a:off x="547856" y="4394748"/>
            <a:ext cx="4907241" cy="46612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endParaRPr lang="en-US" sz="1400" b="0" dirty="0">
              <a:solidFill>
                <a:srgbClr val="FFFFFF"/>
              </a:solidFill>
              <a:latin typeface="Source Sans Pro" charset="0"/>
              <a:ea typeface="Source Sans Pro" charset="0"/>
              <a:cs typeface="Source Sans Pro" charset="0"/>
            </a:endParaRPr>
          </a:p>
        </p:txBody>
      </p:sp>
      <p:pic>
        <p:nvPicPr>
          <p:cNvPr id="7" name="Picture 6">
            <a:extLst>
              <a:ext uri="{FF2B5EF4-FFF2-40B4-BE49-F238E27FC236}">
                <a16:creationId xmlns:a16="http://schemas.microsoft.com/office/drawing/2014/main" id="{800806D2-6E6D-2B4A-B40E-9DC2975B21A2}"/>
              </a:ext>
            </a:extLst>
          </p:cNvPr>
          <p:cNvPicPr>
            <a:picLocks noChangeAspect="1"/>
          </p:cNvPicPr>
          <p:nvPr/>
        </p:nvPicPr>
        <p:blipFill>
          <a:blip r:embed="rId3"/>
          <a:stretch>
            <a:fillRect/>
          </a:stretch>
        </p:blipFill>
        <p:spPr>
          <a:xfrm>
            <a:off x="10795038" y="6337216"/>
            <a:ext cx="1104989" cy="345939"/>
          </a:xfrm>
          <a:prstGeom prst="rect">
            <a:avLst/>
          </a:prstGeom>
        </p:spPr>
      </p:pic>
    </p:spTree>
    <p:extLst>
      <p:ext uri="{BB962C8B-B14F-4D97-AF65-F5344CB8AC3E}">
        <p14:creationId xmlns:p14="http://schemas.microsoft.com/office/powerpoint/2010/main" val="254437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nodePh="1">
                                  <p:stCondLst>
                                    <p:cond delay="30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6284A3-F637-4ECE-9382-E5A1294CD597}"/>
              </a:ext>
            </a:extLst>
          </p:cNvPr>
          <p:cNvSpPr txBox="1">
            <a:spLocks/>
          </p:cNvSpPr>
          <p:nvPr/>
        </p:nvSpPr>
        <p:spPr>
          <a:xfrm>
            <a:off x="235975" y="2438832"/>
            <a:ext cx="2733368" cy="2170257"/>
          </a:xfrm>
          <a:prstGeom prst="rect">
            <a:avLst/>
          </a:prstGeom>
        </p:spPr>
        <p:txBody>
          <a:bodyPr/>
          <a:lstStyle>
            <a:lvl1pPr algn="l" defTabSz="914400" rtl="0" eaLnBrk="1" latinLnBrk="0" hangingPunct="1">
              <a:lnSpc>
                <a:spcPct val="75000"/>
              </a:lnSpc>
              <a:spcBef>
                <a:spcPct val="0"/>
              </a:spcBef>
              <a:buNone/>
              <a:defRPr sz="4800" b="0" i="0" kern="1200">
                <a:solidFill>
                  <a:schemeClr val="tx1"/>
                </a:solidFill>
                <a:latin typeface="Asap Condensed Regular"/>
                <a:ea typeface="Asap Condensed Regular"/>
                <a:cs typeface="Asap Condensed Regular"/>
              </a:defRPr>
            </a:lvl1pPr>
          </a:lstStyle>
          <a:p>
            <a:pPr algn="ctr"/>
            <a:br>
              <a:rPr lang="en-US" dirty="0"/>
            </a:br>
            <a:r>
              <a:rPr lang="en-US" dirty="0">
                <a:solidFill>
                  <a:schemeClr val="tx2">
                    <a:lumMod val="75000"/>
                    <a:lumOff val="25000"/>
                  </a:schemeClr>
                </a:solidFill>
              </a:rPr>
              <a:t>Intangible</a:t>
            </a:r>
          </a:p>
          <a:p>
            <a:pPr algn="ctr"/>
            <a:r>
              <a:rPr lang="en-US" dirty="0">
                <a:solidFill>
                  <a:schemeClr val="tx2">
                    <a:lumMod val="75000"/>
                    <a:lumOff val="25000"/>
                  </a:schemeClr>
                </a:solidFill>
              </a:rPr>
              <a:t>Value</a:t>
            </a:r>
          </a:p>
        </p:txBody>
      </p:sp>
      <p:pic>
        <p:nvPicPr>
          <p:cNvPr id="4" name="Picture 3">
            <a:extLst>
              <a:ext uri="{FF2B5EF4-FFF2-40B4-BE49-F238E27FC236}">
                <a16:creationId xmlns:a16="http://schemas.microsoft.com/office/drawing/2014/main" id="{61B23F5E-A42B-6A4F-B630-C139FA865AF3}"/>
              </a:ext>
            </a:extLst>
          </p:cNvPr>
          <p:cNvPicPr>
            <a:picLocks noChangeAspect="1"/>
          </p:cNvPicPr>
          <p:nvPr/>
        </p:nvPicPr>
        <p:blipFill>
          <a:blip r:embed="rId2"/>
          <a:stretch>
            <a:fillRect/>
          </a:stretch>
        </p:blipFill>
        <p:spPr>
          <a:xfrm>
            <a:off x="3181579" y="558540"/>
            <a:ext cx="8633836" cy="5667768"/>
          </a:xfrm>
          <a:prstGeom prst="rect">
            <a:avLst/>
          </a:prstGeom>
        </p:spPr>
      </p:pic>
    </p:spTree>
    <p:extLst>
      <p:ext uri="{BB962C8B-B14F-4D97-AF65-F5344CB8AC3E}">
        <p14:creationId xmlns:p14="http://schemas.microsoft.com/office/powerpoint/2010/main" val="322929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34E4CE1-629F-564A-8845-8A88E9D081F4}"/>
              </a:ext>
            </a:extLst>
          </p:cNvPr>
          <p:cNvSpPr txBox="1">
            <a:spLocks/>
          </p:cNvSpPr>
          <p:nvPr/>
        </p:nvSpPr>
        <p:spPr>
          <a:xfrm>
            <a:off x="134127" y="2343871"/>
            <a:ext cx="2556163" cy="2170257"/>
          </a:xfrm>
          <a:prstGeom prst="rect">
            <a:avLst/>
          </a:prstGeom>
        </p:spPr>
        <p:txBody>
          <a:bodyPr/>
          <a:lstStyle>
            <a:lvl1pPr algn="l" defTabSz="914400" rtl="0" eaLnBrk="1" latinLnBrk="0" hangingPunct="1">
              <a:lnSpc>
                <a:spcPct val="75000"/>
              </a:lnSpc>
              <a:spcBef>
                <a:spcPct val="0"/>
              </a:spcBef>
              <a:buNone/>
              <a:defRPr sz="4800" b="0" i="0" kern="1200">
                <a:solidFill>
                  <a:schemeClr val="tx1"/>
                </a:solidFill>
                <a:latin typeface="Asap Condensed Regular"/>
                <a:ea typeface="Asap Condensed Regular"/>
                <a:cs typeface="Asap Condensed Regular"/>
              </a:defRPr>
            </a:lvl1pPr>
          </a:lstStyle>
          <a:p>
            <a:pPr algn="ctr">
              <a:lnSpc>
                <a:spcPct val="100000"/>
              </a:lnSpc>
            </a:pPr>
            <a:r>
              <a:rPr lang="en-US" sz="4400" dirty="0">
                <a:solidFill>
                  <a:schemeClr val="tx1">
                    <a:lumMod val="75000"/>
                    <a:lumOff val="25000"/>
                  </a:schemeClr>
                </a:solidFill>
              </a:rPr>
              <a:t>Age-Old</a:t>
            </a:r>
          </a:p>
          <a:p>
            <a:pPr algn="ctr">
              <a:lnSpc>
                <a:spcPct val="100000"/>
              </a:lnSpc>
            </a:pPr>
            <a:r>
              <a:rPr lang="en-US" sz="4400" spc="-150" dirty="0">
                <a:solidFill>
                  <a:schemeClr val="tx1">
                    <a:lumMod val="75000"/>
                    <a:lumOff val="25000"/>
                  </a:schemeClr>
                </a:solidFill>
              </a:rPr>
              <a:t>Myth</a:t>
            </a:r>
          </a:p>
          <a:p>
            <a:pPr algn="ctr">
              <a:lnSpc>
                <a:spcPct val="100000"/>
              </a:lnSpc>
            </a:pPr>
            <a:r>
              <a:rPr lang="en-US" sz="4400" spc="-150" dirty="0">
                <a:solidFill>
                  <a:schemeClr val="tx1">
                    <a:lumMod val="75000"/>
                    <a:lumOff val="25000"/>
                  </a:schemeClr>
                </a:solidFill>
              </a:rPr>
              <a:t>Debunked</a:t>
            </a:r>
          </a:p>
        </p:txBody>
      </p:sp>
      <p:graphicFrame>
        <p:nvGraphicFramePr>
          <p:cNvPr id="7" name="Table 6">
            <a:extLst>
              <a:ext uri="{FF2B5EF4-FFF2-40B4-BE49-F238E27FC236}">
                <a16:creationId xmlns:a16="http://schemas.microsoft.com/office/drawing/2014/main" id="{5E2C09B0-6B28-464D-BADE-A341082435E7}"/>
              </a:ext>
            </a:extLst>
          </p:cNvPr>
          <p:cNvGraphicFramePr>
            <a:graphicFrameLocks noGrp="1"/>
          </p:cNvGraphicFramePr>
          <p:nvPr/>
        </p:nvGraphicFramePr>
        <p:xfrm>
          <a:off x="3142058" y="1303754"/>
          <a:ext cx="7764585" cy="3390374"/>
        </p:xfrm>
        <a:graphic>
          <a:graphicData uri="http://schemas.openxmlformats.org/drawingml/2006/table">
            <a:tbl>
              <a:tblPr firstRow="1" bandRow="1">
                <a:tableStyleId>{22838BEF-8BB2-4498-84A7-C5851F593DF1}</a:tableStyleId>
              </a:tblPr>
              <a:tblGrid>
                <a:gridCol w="2989383">
                  <a:extLst>
                    <a:ext uri="{9D8B030D-6E8A-4147-A177-3AD203B41FA5}">
                      <a16:colId xmlns:a16="http://schemas.microsoft.com/office/drawing/2014/main" val="1946238348"/>
                    </a:ext>
                  </a:extLst>
                </a:gridCol>
                <a:gridCol w="2733675">
                  <a:extLst>
                    <a:ext uri="{9D8B030D-6E8A-4147-A177-3AD203B41FA5}">
                      <a16:colId xmlns:a16="http://schemas.microsoft.com/office/drawing/2014/main" val="2483433977"/>
                    </a:ext>
                  </a:extLst>
                </a:gridCol>
                <a:gridCol w="2041527">
                  <a:extLst>
                    <a:ext uri="{9D8B030D-6E8A-4147-A177-3AD203B41FA5}">
                      <a16:colId xmlns:a16="http://schemas.microsoft.com/office/drawing/2014/main" val="3738167163"/>
                    </a:ext>
                  </a:extLst>
                </a:gridCol>
              </a:tblGrid>
              <a:tr h="768380">
                <a:tc>
                  <a:txBody>
                    <a:bodyPr/>
                    <a:lstStyle/>
                    <a:p>
                      <a:pPr algn="ctr"/>
                      <a:r>
                        <a:rPr lang="en-US" sz="1900" b="0" i="0" dirty="0">
                          <a:latin typeface="Source Sans Pro Regular"/>
                          <a:ea typeface="Open Sans" panose="020B0606030504020204" pitchFamily="34" charset="0"/>
                          <a:cs typeface="Open Sans" panose="020B0606030504020204" pitchFamily="34" charset="0"/>
                        </a:rPr>
                        <a:t>Inspire Global Hope Index</a:t>
                      </a:r>
                    </a:p>
                    <a:p>
                      <a:pPr algn="ctr"/>
                      <a:r>
                        <a:rPr lang="en-US" sz="1900" b="0" i="0" dirty="0">
                          <a:latin typeface="Source Sans Pro Regular"/>
                          <a:ea typeface="Open Sans" panose="020B0606030504020204" pitchFamily="34" charset="0"/>
                          <a:cs typeface="Open Sans" panose="020B0606030504020204" pitchFamily="34" charset="0"/>
                        </a:rPr>
                        <a:t>6.91%</a:t>
                      </a:r>
                    </a:p>
                  </a:txBody>
                  <a:tcPr/>
                </a:tc>
                <a:tc>
                  <a:txBody>
                    <a:bodyPr/>
                    <a:lstStyle/>
                    <a:p>
                      <a:pPr algn="ctr"/>
                      <a:r>
                        <a:rPr lang="en-US" sz="1900" b="0" i="0" dirty="0">
                          <a:latin typeface="Source Sans Pro Regular"/>
                          <a:ea typeface="Open Sans" panose="020B0606030504020204" pitchFamily="34" charset="0"/>
                          <a:cs typeface="Open Sans" panose="020B0606030504020204" pitchFamily="34" charset="0"/>
                        </a:rPr>
                        <a:t>MSCI World EW Index</a:t>
                      </a:r>
                    </a:p>
                    <a:p>
                      <a:pPr algn="ctr"/>
                      <a:r>
                        <a:rPr lang="en-US" sz="1900" b="0" i="0" dirty="0">
                          <a:latin typeface="Source Sans Pro Regular"/>
                          <a:ea typeface="Open Sans" panose="020B0606030504020204" pitchFamily="34" charset="0"/>
                          <a:cs typeface="Open Sans" panose="020B0606030504020204" pitchFamily="34" charset="0"/>
                        </a:rPr>
                        <a:t>1.39%</a:t>
                      </a:r>
                    </a:p>
                  </a:txBody>
                  <a:tcPr/>
                </a:tc>
                <a:tc>
                  <a:txBody>
                    <a:bodyPr/>
                    <a:lstStyle/>
                    <a:p>
                      <a:pPr algn="ctr"/>
                      <a:r>
                        <a:rPr lang="en-US" sz="1900" b="0" i="0" dirty="0">
                          <a:latin typeface="Source Sans Pro Regular"/>
                          <a:ea typeface="Open Sans" panose="020B0606030504020204" pitchFamily="34" charset="0"/>
                          <a:cs typeface="Open Sans" panose="020B0606030504020204" pitchFamily="34" charset="0"/>
                        </a:rPr>
                        <a:t>Net positive</a:t>
                      </a:r>
                    </a:p>
                    <a:p>
                      <a:pPr algn="ctr"/>
                      <a:r>
                        <a:rPr lang="en-US" sz="1900" b="0" i="0" dirty="0">
                          <a:solidFill>
                            <a:srgbClr val="00B050"/>
                          </a:solidFill>
                          <a:latin typeface="Source Sans Pro Regular"/>
                          <a:ea typeface="Open Sans" panose="020B0606030504020204" pitchFamily="34" charset="0"/>
                          <a:cs typeface="Open Sans" panose="020B0606030504020204" pitchFamily="34" charset="0"/>
                        </a:rPr>
                        <a:t>+5.52%</a:t>
                      </a:r>
                    </a:p>
                  </a:txBody>
                  <a:tcPr/>
                </a:tc>
                <a:extLst>
                  <a:ext uri="{0D108BD9-81ED-4DB2-BD59-A6C34878D82A}">
                    <a16:rowId xmlns:a16="http://schemas.microsoft.com/office/drawing/2014/main" val="371889568"/>
                  </a:ext>
                </a:extLst>
              </a:tr>
              <a:tr h="768380">
                <a:tc>
                  <a:txBody>
                    <a:bodyPr/>
                    <a:lstStyle/>
                    <a:p>
                      <a:pPr algn="ctr"/>
                      <a:r>
                        <a:rPr lang="en-US" sz="1900" b="0" i="0" dirty="0">
                          <a:latin typeface="Source Sans Pro Regular"/>
                          <a:ea typeface="Open Sans" panose="020B0606030504020204" pitchFamily="34" charset="0"/>
                          <a:cs typeface="Open Sans" panose="020B0606030504020204" pitchFamily="34" charset="0"/>
                        </a:rPr>
                        <a:t>Inspire 100 Index</a:t>
                      </a:r>
                    </a:p>
                    <a:p>
                      <a:pPr algn="ctr"/>
                      <a:r>
                        <a:rPr lang="en-US" sz="1900" b="0" i="0" dirty="0">
                          <a:latin typeface="Source Sans Pro Regular"/>
                          <a:ea typeface="Open Sans" panose="020B0606030504020204" pitchFamily="34" charset="0"/>
                          <a:cs typeface="Open Sans" panose="020B0606030504020204" pitchFamily="34" charset="0"/>
                        </a:rPr>
                        <a:t>12.82%</a:t>
                      </a:r>
                    </a:p>
                  </a:txBody>
                  <a:tcPr/>
                </a:tc>
                <a:tc>
                  <a:txBody>
                    <a:bodyPr/>
                    <a:lstStyle/>
                    <a:p>
                      <a:pPr algn="ctr"/>
                      <a:r>
                        <a:rPr lang="en-US" sz="1900" b="0" i="0" dirty="0">
                          <a:latin typeface="Source Sans Pro Regular"/>
                          <a:ea typeface="Open Sans" panose="020B0606030504020204" pitchFamily="34" charset="0"/>
                          <a:cs typeface="Open Sans" panose="020B0606030504020204" pitchFamily="34" charset="0"/>
                        </a:rPr>
                        <a:t>S&amp;P 500 index</a:t>
                      </a:r>
                    </a:p>
                    <a:p>
                      <a:pPr algn="ctr"/>
                      <a:r>
                        <a:rPr lang="en-US" sz="1900" b="0" i="0" dirty="0">
                          <a:latin typeface="Source Sans Pro Regular"/>
                          <a:ea typeface="Open Sans" panose="020B0606030504020204" pitchFamily="34" charset="0"/>
                          <a:cs typeface="Open Sans" panose="020B0606030504020204" pitchFamily="34" charset="0"/>
                        </a:rPr>
                        <a:t>8.45%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i="0" dirty="0">
                          <a:latin typeface="Source Sans Pro Regular"/>
                          <a:ea typeface="Open Sans" panose="020B0606030504020204" pitchFamily="34" charset="0"/>
                          <a:cs typeface="Open Sans" panose="020B0606030504020204" pitchFamily="34" charset="0"/>
                        </a:rPr>
                        <a:t>Net positive</a:t>
                      </a:r>
                    </a:p>
                    <a:p>
                      <a:pPr algn="ctr"/>
                      <a:r>
                        <a:rPr lang="en-US" sz="1900" b="0" i="0" dirty="0">
                          <a:solidFill>
                            <a:srgbClr val="00B050"/>
                          </a:solidFill>
                          <a:latin typeface="Source Sans Pro Regular"/>
                          <a:ea typeface="Open Sans" panose="020B0606030504020204" pitchFamily="34" charset="0"/>
                          <a:cs typeface="Open Sans" panose="020B0606030504020204" pitchFamily="34" charset="0"/>
                        </a:rPr>
                        <a:t>+4.37%</a:t>
                      </a:r>
                    </a:p>
                  </a:txBody>
                  <a:tcPr/>
                </a:tc>
                <a:extLst>
                  <a:ext uri="{0D108BD9-81ED-4DB2-BD59-A6C34878D82A}">
                    <a16:rowId xmlns:a16="http://schemas.microsoft.com/office/drawing/2014/main" val="1870423063"/>
                  </a:ext>
                </a:extLst>
              </a:tr>
              <a:tr h="893494">
                <a:tc>
                  <a:txBody>
                    <a:bodyPr/>
                    <a:lstStyle/>
                    <a:p>
                      <a:pPr algn="ctr"/>
                      <a:r>
                        <a:rPr lang="en-US" sz="1900" b="0" i="0" dirty="0">
                          <a:latin typeface="Source Sans Pro Regular"/>
                          <a:ea typeface="Open Sans" panose="020B0606030504020204" pitchFamily="34" charset="0"/>
                          <a:cs typeface="Open Sans" panose="020B0606030504020204" pitchFamily="34" charset="0"/>
                        </a:rPr>
                        <a:t>Inspire Small Mid Cap Index</a:t>
                      </a:r>
                    </a:p>
                    <a:p>
                      <a:pPr algn="ctr"/>
                      <a:r>
                        <a:rPr lang="en-US" sz="1900" b="0" i="0" dirty="0">
                          <a:latin typeface="Source Sans Pro Regular"/>
                          <a:ea typeface="Open Sans" panose="020B0606030504020204" pitchFamily="34" charset="0"/>
                          <a:cs typeface="Open Sans" panose="020B0606030504020204" pitchFamily="34" charset="0"/>
                        </a:rPr>
                        <a:t>9.42%</a:t>
                      </a:r>
                    </a:p>
                  </a:txBody>
                  <a:tcPr/>
                </a:tc>
                <a:tc>
                  <a:txBody>
                    <a:bodyPr/>
                    <a:lstStyle/>
                    <a:p>
                      <a:pPr algn="ctr"/>
                      <a:r>
                        <a:rPr lang="en-US" sz="1900" b="0" i="0" dirty="0">
                          <a:latin typeface="Source Sans Pro Regular"/>
                          <a:ea typeface="Open Sans" panose="020B0606030504020204" pitchFamily="34" charset="0"/>
                          <a:cs typeface="Open Sans" panose="020B0606030504020204" pitchFamily="34" charset="0"/>
                        </a:rPr>
                        <a:t>S&amp;P 400 Mid Cap index</a:t>
                      </a:r>
                    </a:p>
                    <a:p>
                      <a:pPr algn="ctr"/>
                      <a:r>
                        <a:rPr lang="en-US" sz="1900" b="0" i="0" dirty="0">
                          <a:latin typeface="Source Sans Pro Regular"/>
                          <a:ea typeface="Open Sans" panose="020B0606030504020204" pitchFamily="34" charset="0"/>
                          <a:cs typeface="Open Sans" panose="020B0606030504020204" pitchFamily="34" charset="0"/>
                        </a:rPr>
                        <a:t>6.40%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i="0" dirty="0">
                          <a:latin typeface="Source Sans Pro Regular"/>
                          <a:ea typeface="Open Sans" panose="020B0606030504020204" pitchFamily="34" charset="0"/>
                          <a:cs typeface="Open Sans" panose="020B0606030504020204" pitchFamily="34" charset="0"/>
                        </a:rPr>
                        <a:t>Net positive</a:t>
                      </a:r>
                    </a:p>
                    <a:p>
                      <a:pPr algn="ctr"/>
                      <a:r>
                        <a:rPr lang="en-US" sz="1900" b="0" i="0" dirty="0">
                          <a:solidFill>
                            <a:srgbClr val="00B050"/>
                          </a:solidFill>
                          <a:latin typeface="Source Sans Pro Regular"/>
                          <a:ea typeface="Open Sans" panose="020B0606030504020204" pitchFamily="34" charset="0"/>
                          <a:cs typeface="Open Sans" panose="020B0606030504020204" pitchFamily="34" charset="0"/>
                        </a:rPr>
                        <a:t>+3.02%</a:t>
                      </a:r>
                    </a:p>
                  </a:txBody>
                  <a:tcPr/>
                </a:tc>
                <a:extLst>
                  <a:ext uri="{0D108BD9-81ED-4DB2-BD59-A6C34878D82A}">
                    <a16:rowId xmlns:a16="http://schemas.microsoft.com/office/drawing/2014/main" val="1809934974"/>
                  </a:ext>
                </a:extLst>
              </a:tr>
              <a:tr h="893494">
                <a:tc>
                  <a:txBody>
                    <a:bodyPr/>
                    <a:lstStyle/>
                    <a:p>
                      <a:pPr algn="ctr"/>
                      <a:r>
                        <a:rPr lang="en-US" sz="1900" b="0" i="0" dirty="0">
                          <a:latin typeface="Source Sans Pro Regular"/>
                          <a:ea typeface="Open Sans" panose="020B0606030504020204" pitchFamily="34" charset="0"/>
                          <a:cs typeface="Open Sans" panose="020B0606030504020204" pitchFamily="34" charset="0"/>
                        </a:rPr>
                        <a:t>Inspire Corporate Bond Index</a:t>
                      </a:r>
                    </a:p>
                    <a:p>
                      <a:pPr algn="ctr"/>
                      <a:r>
                        <a:rPr lang="en-US" sz="1900" b="0" i="0" dirty="0">
                          <a:latin typeface="Source Sans Pro Regular"/>
                          <a:ea typeface="Open Sans" panose="020B0606030504020204" pitchFamily="34" charset="0"/>
                          <a:cs typeface="Open Sans" panose="020B0606030504020204" pitchFamily="34" charset="0"/>
                        </a:rPr>
                        <a:t>2.85%</a:t>
                      </a:r>
                    </a:p>
                  </a:txBody>
                  <a:tcPr/>
                </a:tc>
                <a:tc>
                  <a:txBody>
                    <a:bodyPr/>
                    <a:lstStyle/>
                    <a:p>
                      <a:pPr algn="ctr"/>
                      <a:r>
                        <a:rPr lang="en-US" sz="1900" b="0" i="0" dirty="0">
                          <a:latin typeface="Source Sans Pro Regular"/>
                          <a:ea typeface="Open Sans" panose="020B0606030504020204" pitchFamily="34" charset="0"/>
                          <a:cs typeface="Open Sans" panose="020B0606030504020204" pitchFamily="34" charset="0"/>
                        </a:rPr>
                        <a:t>Bloomberg Barclays US </a:t>
                      </a:r>
                      <a:r>
                        <a:rPr lang="en-US" sz="1900" b="0" i="0" dirty="0" err="1">
                          <a:latin typeface="Source Sans Pro Regular"/>
                          <a:ea typeface="Open Sans" panose="020B0606030504020204" pitchFamily="34" charset="0"/>
                          <a:cs typeface="Open Sans" panose="020B0606030504020204" pitchFamily="34" charset="0"/>
                        </a:rPr>
                        <a:t>Agg</a:t>
                      </a:r>
                      <a:r>
                        <a:rPr lang="en-US" sz="1900" b="0" i="0" dirty="0">
                          <a:latin typeface="Source Sans Pro Regular"/>
                          <a:ea typeface="Open Sans" panose="020B0606030504020204" pitchFamily="34" charset="0"/>
                          <a:cs typeface="Open Sans" panose="020B0606030504020204" pitchFamily="34" charset="0"/>
                        </a:rPr>
                        <a:t> Bond index</a:t>
                      </a:r>
                    </a:p>
                    <a:p>
                      <a:pPr algn="ctr"/>
                      <a:r>
                        <a:rPr lang="en-US" sz="1900" b="0" i="0" dirty="0">
                          <a:latin typeface="Source Sans Pro Regular"/>
                          <a:ea typeface="Open Sans" panose="020B0606030504020204" pitchFamily="34" charset="0"/>
                          <a:cs typeface="Open Sans" panose="020B0606030504020204" pitchFamily="34" charset="0"/>
                        </a:rPr>
                        <a:t>2.97%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i="0" dirty="0">
                          <a:latin typeface="Source Sans Pro Regular"/>
                          <a:ea typeface="Open Sans" panose="020B0606030504020204" pitchFamily="34" charset="0"/>
                          <a:cs typeface="Open Sans" panose="020B0606030504020204" pitchFamily="34" charset="0"/>
                        </a:rPr>
                        <a:t>Net negative</a:t>
                      </a:r>
                    </a:p>
                    <a:p>
                      <a:pPr algn="ctr"/>
                      <a:r>
                        <a:rPr lang="en-US" sz="1900" b="0" i="0" dirty="0">
                          <a:solidFill>
                            <a:srgbClr val="FF0000"/>
                          </a:solidFill>
                          <a:latin typeface="Source Sans Pro Regular"/>
                          <a:ea typeface="Open Sans" panose="020B0606030504020204" pitchFamily="34" charset="0"/>
                          <a:cs typeface="Open Sans" panose="020B0606030504020204" pitchFamily="34" charset="0"/>
                        </a:rPr>
                        <a:t>-0.12%</a:t>
                      </a:r>
                    </a:p>
                  </a:txBody>
                  <a:tcPr/>
                </a:tc>
                <a:extLst>
                  <a:ext uri="{0D108BD9-81ED-4DB2-BD59-A6C34878D82A}">
                    <a16:rowId xmlns:a16="http://schemas.microsoft.com/office/drawing/2014/main" val="3943722185"/>
                  </a:ext>
                </a:extLst>
              </a:tr>
            </a:tbl>
          </a:graphicData>
        </a:graphic>
      </p:graphicFrame>
      <p:sp>
        <p:nvSpPr>
          <p:cNvPr id="8" name="TextBox 7">
            <a:extLst>
              <a:ext uri="{FF2B5EF4-FFF2-40B4-BE49-F238E27FC236}">
                <a16:creationId xmlns:a16="http://schemas.microsoft.com/office/drawing/2014/main" id="{D85CCF8F-65D3-E24C-BAB3-7F58A1E51CF0}"/>
              </a:ext>
            </a:extLst>
          </p:cNvPr>
          <p:cNvSpPr txBox="1"/>
          <p:nvPr/>
        </p:nvSpPr>
        <p:spPr>
          <a:xfrm>
            <a:off x="3917399" y="768933"/>
            <a:ext cx="8153400" cy="400110"/>
          </a:xfrm>
          <a:prstGeom prst="rect">
            <a:avLst/>
          </a:prstGeom>
          <a:noFill/>
        </p:spPr>
        <p:txBody>
          <a:bodyPr wrap="square" rtlCol="0">
            <a:spAutoFit/>
          </a:bodyPr>
          <a:lstStyle/>
          <a:p>
            <a:r>
              <a:rPr lang="en-US" sz="2000" dirty="0">
                <a:latin typeface="Source Sans Pro Regular"/>
                <a:ea typeface="Open Sans" panose="020B0606030504020204" pitchFamily="34" charset="0"/>
                <a:cs typeface="Open Sans" panose="020B0606030504020204" pitchFamily="34" charset="0"/>
              </a:rPr>
              <a:t>Good values and good returns are not mutually exclusive</a:t>
            </a:r>
          </a:p>
        </p:txBody>
      </p:sp>
      <p:sp>
        <p:nvSpPr>
          <p:cNvPr id="12" name="TextBox 11">
            <a:extLst>
              <a:ext uri="{FF2B5EF4-FFF2-40B4-BE49-F238E27FC236}">
                <a16:creationId xmlns:a16="http://schemas.microsoft.com/office/drawing/2014/main" id="{5E30EFA9-4864-9240-AFD2-41AAA3AF809E}"/>
              </a:ext>
            </a:extLst>
          </p:cNvPr>
          <p:cNvSpPr txBox="1"/>
          <p:nvPr/>
        </p:nvSpPr>
        <p:spPr>
          <a:xfrm>
            <a:off x="4457971" y="4753502"/>
            <a:ext cx="6019800" cy="400110"/>
          </a:xfrm>
          <a:prstGeom prst="rect">
            <a:avLst/>
          </a:prstGeom>
          <a:noFill/>
        </p:spPr>
        <p:txBody>
          <a:bodyPr wrap="square" rtlCol="0">
            <a:spAutoFit/>
          </a:bodyPr>
          <a:lstStyle/>
          <a:p>
            <a:r>
              <a:rPr lang="en-US" sz="2000" u="sng" dirty="0">
                <a:solidFill>
                  <a:srgbClr val="00B0F0"/>
                </a:solidFill>
                <a:latin typeface="Source Sans Pro Regular"/>
                <a:ea typeface="Open Sans" panose="020B0606030504020204" pitchFamily="34" charset="0"/>
                <a:cs typeface="Open Sans" panose="020B0606030504020204" pitchFamily="34" charset="0"/>
              </a:rPr>
              <a:t>5 year annualized performance as of 6/30/2019</a:t>
            </a:r>
          </a:p>
        </p:txBody>
      </p:sp>
      <p:sp>
        <p:nvSpPr>
          <p:cNvPr id="10" name="TextBox 9">
            <a:extLst>
              <a:ext uri="{FF2B5EF4-FFF2-40B4-BE49-F238E27FC236}">
                <a16:creationId xmlns:a16="http://schemas.microsoft.com/office/drawing/2014/main" id="{BBF290A1-A755-489D-9821-5FC99F32DF51}"/>
              </a:ext>
            </a:extLst>
          </p:cNvPr>
          <p:cNvSpPr txBox="1"/>
          <p:nvPr/>
        </p:nvSpPr>
        <p:spPr>
          <a:xfrm>
            <a:off x="3178346" y="5227397"/>
            <a:ext cx="7554124" cy="1446550"/>
          </a:xfrm>
          <a:prstGeom prst="rect">
            <a:avLst/>
          </a:prstGeom>
          <a:noFill/>
        </p:spPr>
        <p:txBody>
          <a:bodyPr wrap="square" rtlCol="0">
            <a:spAutoFit/>
          </a:bodyPr>
          <a:lstStyle/>
          <a:p>
            <a:r>
              <a:rPr lang="en-US" sz="800" dirty="0"/>
              <a:t>1: </a:t>
            </a:r>
            <a:r>
              <a:rPr lang="en-US" sz="800" dirty="0">
                <a:hlinkClick r:id="rId2"/>
              </a:rPr>
              <a:t>www.inspireinvesting.com</a:t>
            </a:r>
            <a:r>
              <a:rPr lang="en-US" sz="800" dirty="0"/>
              <a:t> (2019)</a:t>
            </a:r>
          </a:p>
          <a:p>
            <a:r>
              <a:rPr lang="en-US" sz="800" dirty="0"/>
              <a:t>2: </a:t>
            </a:r>
            <a:r>
              <a:rPr lang="en-US" sz="800" dirty="0">
                <a:hlinkClick r:id="rId3"/>
              </a:rPr>
              <a:t>www.msci.com/world</a:t>
            </a:r>
            <a:r>
              <a:rPr lang="en-US" sz="800" dirty="0"/>
              <a:t>  (2019).</a:t>
            </a:r>
          </a:p>
          <a:p>
            <a:r>
              <a:rPr lang="en-US" sz="800" dirty="0"/>
              <a:t>3: </a:t>
            </a:r>
            <a:r>
              <a:rPr lang="en-US" sz="800" dirty="0">
                <a:hlinkClick r:id="rId4"/>
              </a:rPr>
              <a:t>www.us.spindices.com/</a:t>
            </a:r>
            <a:r>
              <a:rPr lang="en-US" sz="800" dirty="0"/>
              <a:t> (2019)</a:t>
            </a:r>
          </a:p>
          <a:p>
            <a:r>
              <a:rPr lang="en-US" sz="800" dirty="0"/>
              <a:t>4: </a:t>
            </a:r>
            <a:r>
              <a:rPr lang="en-US" sz="800" dirty="0">
                <a:hlinkClick r:id="rId5"/>
              </a:rPr>
              <a:t>www.ishares.com</a:t>
            </a:r>
            <a:r>
              <a:rPr lang="en-US" sz="800" dirty="0"/>
              <a:t> (2019)</a:t>
            </a:r>
          </a:p>
          <a:p>
            <a:endParaRPr lang="en-US" sz="800" dirty="0"/>
          </a:p>
          <a:p>
            <a:r>
              <a:rPr lang="en-US" sz="800" dirty="0"/>
              <a:t>The Inspire 100 Index is a US large-cap equally weighted index. The Inspire Global Hope Large Cap Equal Weight Index is a global index comprised of large cap companies with 50% US, 40% developed international and 10% emerging markets exposure. Inspire Small/Mid Cap Impact Equal Weight Index is a US index comprised of 50% mid cap and 50% small cap stocks. Inspire Corporate Bond Impact Equal Weight Index is comprised of 250 investment-grade, intermediate term corporate bonds in the US issued by large cap companies. The MSCI World Index is a broad global equity index that represents large and mid-cap equity performance across 23 developed markets countries. The S&amp;P 500 Index is an American stock market index based on the market capitalizations of 500 large companies having common stock listed on the NYSE or NASDAQ. The S&amp;P </a:t>
            </a:r>
            <a:r>
              <a:rPr lang="en-US" sz="800" dirty="0" err="1"/>
              <a:t>MidCap</a:t>
            </a:r>
            <a:r>
              <a:rPr lang="en-US" sz="800" dirty="0"/>
              <a:t> 400 Index is  comprised of U.S. stocks in the middle capitalization range. The iShares Core U.S. Aggregate Bond Index is composed of the total U.S. investment-grade bond market.</a:t>
            </a:r>
          </a:p>
        </p:txBody>
      </p:sp>
      <p:sp>
        <p:nvSpPr>
          <p:cNvPr id="2" name="Rectangle 1">
            <a:extLst>
              <a:ext uri="{FF2B5EF4-FFF2-40B4-BE49-F238E27FC236}">
                <a16:creationId xmlns:a16="http://schemas.microsoft.com/office/drawing/2014/main" id="{DB9A37E3-054F-432E-980F-392DF6553114}"/>
              </a:ext>
            </a:extLst>
          </p:cNvPr>
          <p:cNvSpPr/>
          <p:nvPr/>
        </p:nvSpPr>
        <p:spPr>
          <a:xfrm>
            <a:off x="7743709" y="4290340"/>
            <a:ext cx="250390" cy="246221"/>
          </a:xfrm>
          <a:prstGeom prst="rect">
            <a:avLst/>
          </a:prstGeom>
        </p:spPr>
        <p:txBody>
          <a:bodyPr wrap="none">
            <a:spAutoFit/>
          </a:bodyPr>
          <a:lstStyle/>
          <a:p>
            <a:r>
              <a:rPr lang="en-US" sz="1000" dirty="0"/>
              <a:t>4</a:t>
            </a:r>
          </a:p>
        </p:txBody>
      </p:sp>
      <p:sp>
        <p:nvSpPr>
          <p:cNvPr id="14" name="Rectangle 13">
            <a:extLst>
              <a:ext uri="{FF2B5EF4-FFF2-40B4-BE49-F238E27FC236}">
                <a16:creationId xmlns:a16="http://schemas.microsoft.com/office/drawing/2014/main" id="{B246B83F-BFFB-45DE-BDF2-4C44F442365A}"/>
              </a:ext>
            </a:extLst>
          </p:cNvPr>
          <p:cNvSpPr/>
          <p:nvPr/>
        </p:nvSpPr>
        <p:spPr>
          <a:xfrm>
            <a:off x="7743709" y="1573176"/>
            <a:ext cx="250390" cy="246221"/>
          </a:xfrm>
          <a:prstGeom prst="rect">
            <a:avLst/>
          </a:prstGeom>
        </p:spPr>
        <p:txBody>
          <a:bodyPr wrap="none">
            <a:spAutoFit/>
          </a:bodyPr>
          <a:lstStyle/>
          <a:p>
            <a:r>
              <a:rPr lang="en-US" sz="1000" dirty="0"/>
              <a:t>2</a:t>
            </a:r>
          </a:p>
        </p:txBody>
      </p:sp>
      <p:sp>
        <p:nvSpPr>
          <p:cNvPr id="15" name="Rectangle 14">
            <a:extLst>
              <a:ext uri="{FF2B5EF4-FFF2-40B4-BE49-F238E27FC236}">
                <a16:creationId xmlns:a16="http://schemas.microsoft.com/office/drawing/2014/main" id="{3D634AE8-06D3-48D1-A851-CA2F85CBA99F}"/>
              </a:ext>
            </a:extLst>
          </p:cNvPr>
          <p:cNvSpPr/>
          <p:nvPr/>
        </p:nvSpPr>
        <p:spPr>
          <a:xfrm>
            <a:off x="7743709" y="2335040"/>
            <a:ext cx="250390" cy="246221"/>
          </a:xfrm>
          <a:prstGeom prst="rect">
            <a:avLst/>
          </a:prstGeom>
        </p:spPr>
        <p:txBody>
          <a:bodyPr wrap="none">
            <a:spAutoFit/>
          </a:bodyPr>
          <a:lstStyle/>
          <a:p>
            <a:r>
              <a:rPr lang="en-US" sz="1000" dirty="0"/>
              <a:t>3</a:t>
            </a:r>
          </a:p>
        </p:txBody>
      </p:sp>
      <p:sp>
        <p:nvSpPr>
          <p:cNvPr id="16" name="Rectangle 15">
            <a:extLst>
              <a:ext uri="{FF2B5EF4-FFF2-40B4-BE49-F238E27FC236}">
                <a16:creationId xmlns:a16="http://schemas.microsoft.com/office/drawing/2014/main" id="{D174575C-5F94-4C96-AC08-E387D514EC73}"/>
              </a:ext>
            </a:extLst>
          </p:cNvPr>
          <p:cNvSpPr/>
          <p:nvPr/>
        </p:nvSpPr>
        <p:spPr>
          <a:xfrm>
            <a:off x="7743709" y="3106771"/>
            <a:ext cx="250390" cy="246221"/>
          </a:xfrm>
          <a:prstGeom prst="rect">
            <a:avLst/>
          </a:prstGeom>
        </p:spPr>
        <p:txBody>
          <a:bodyPr wrap="none">
            <a:spAutoFit/>
          </a:bodyPr>
          <a:lstStyle/>
          <a:p>
            <a:r>
              <a:rPr lang="en-US" sz="1000" dirty="0"/>
              <a:t>3</a:t>
            </a:r>
          </a:p>
        </p:txBody>
      </p:sp>
      <p:sp>
        <p:nvSpPr>
          <p:cNvPr id="17" name="Rectangle 16">
            <a:extLst>
              <a:ext uri="{FF2B5EF4-FFF2-40B4-BE49-F238E27FC236}">
                <a16:creationId xmlns:a16="http://schemas.microsoft.com/office/drawing/2014/main" id="{C048CB08-CE03-46FB-978E-324834A70FE2}"/>
              </a:ext>
            </a:extLst>
          </p:cNvPr>
          <p:cNvSpPr/>
          <p:nvPr/>
        </p:nvSpPr>
        <p:spPr>
          <a:xfrm>
            <a:off x="4831166" y="1560763"/>
            <a:ext cx="250390" cy="246221"/>
          </a:xfrm>
          <a:prstGeom prst="rect">
            <a:avLst/>
          </a:prstGeom>
        </p:spPr>
        <p:txBody>
          <a:bodyPr wrap="none">
            <a:spAutoFit/>
          </a:bodyPr>
          <a:lstStyle/>
          <a:p>
            <a:r>
              <a:rPr lang="en-US" sz="1000" dirty="0"/>
              <a:t>1</a:t>
            </a:r>
          </a:p>
        </p:txBody>
      </p:sp>
      <p:sp>
        <p:nvSpPr>
          <p:cNvPr id="18" name="Rectangle 17">
            <a:extLst>
              <a:ext uri="{FF2B5EF4-FFF2-40B4-BE49-F238E27FC236}">
                <a16:creationId xmlns:a16="http://schemas.microsoft.com/office/drawing/2014/main" id="{3D2BAE98-F72C-4590-B37D-60C6EB055B36}"/>
              </a:ext>
            </a:extLst>
          </p:cNvPr>
          <p:cNvSpPr/>
          <p:nvPr/>
        </p:nvSpPr>
        <p:spPr>
          <a:xfrm>
            <a:off x="4911812" y="2327281"/>
            <a:ext cx="250390" cy="246221"/>
          </a:xfrm>
          <a:prstGeom prst="rect">
            <a:avLst/>
          </a:prstGeom>
        </p:spPr>
        <p:txBody>
          <a:bodyPr wrap="none">
            <a:spAutoFit/>
          </a:bodyPr>
          <a:lstStyle/>
          <a:p>
            <a:r>
              <a:rPr lang="en-US" sz="1000" dirty="0"/>
              <a:t>1</a:t>
            </a:r>
          </a:p>
        </p:txBody>
      </p:sp>
      <p:sp>
        <p:nvSpPr>
          <p:cNvPr id="19" name="Rectangle 18">
            <a:extLst>
              <a:ext uri="{FF2B5EF4-FFF2-40B4-BE49-F238E27FC236}">
                <a16:creationId xmlns:a16="http://schemas.microsoft.com/office/drawing/2014/main" id="{2413714A-E297-4C75-B561-7F087C39FC7E}"/>
              </a:ext>
            </a:extLst>
          </p:cNvPr>
          <p:cNvSpPr/>
          <p:nvPr/>
        </p:nvSpPr>
        <p:spPr>
          <a:xfrm>
            <a:off x="4831166" y="3093799"/>
            <a:ext cx="250390" cy="246221"/>
          </a:xfrm>
          <a:prstGeom prst="rect">
            <a:avLst/>
          </a:prstGeom>
        </p:spPr>
        <p:txBody>
          <a:bodyPr wrap="none">
            <a:spAutoFit/>
          </a:bodyPr>
          <a:lstStyle/>
          <a:p>
            <a:r>
              <a:rPr lang="en-US" sz="1000" dirty="0"/>
              <a:t>1</a:t>
            </a:r>
          </a:p>
        </p:txBody>
      </p:sp>
      <p:sp>
        <p:nvSpPr>
          <p:cNvPr id="20" name="Rectangle 19">
            <a:extLst>
              <a:ext uri="{FF2B5EF4-FFF2-40B4-BE49-F238E27FC236}">
                <a16:creationId xmlns:a16="http://schemas.microsoft.com/office/drawing/2014/main" id="{C6EFBEFC-87DB-47A8-BC4C-D4F91B75CD22}"/>
              </a:ext>
            </a:extLst>
          </p:cNvPr>
          <p:cNvSpPr/>
          <p:nvPr/>
        </p:nvSpPr>
        <p:spPr>
          <a:xfrm>
            <a:off x="4831166" y="4279270"/>
            <a:ext cx="250390" cy="246221"/>
          </a:xfrm>
          <a:prstGeom prst="rect">
            <a:avLst/>
          </a:prstGeom>
        </p:spPr>
        <p:txBody>
          <a:bodyPr wrap="none">
            <a:spAutoFit/>
          </a:bodyPr>
          <a:lstStyle/>
          <a:p>
            <a:r>
              <a:rPr lang="en-US" sz="1000" dirty="0"/>
              <a:t>1</a:t>
            </a:r>
          </a:p>
        </p:txBody>
      </p:sp>
    </p:spTree>
    <p:extLst>
      <p:ext uri="{BB962C8B-B14F-4D97-AF65-F5344CB8AC3E}">
        <p14:creationId xmlns:p14="http://schemas.microsoft.com/office/powerpoint/2010/main" val="3826002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34E4CE1-629F-564A-8845-8A88E9D081F4}"/>
              </a:ext>
            </a:extLst>
          </p:cNvPr>
          <p:cNvSpPr txBox="1">
            <a:spLocks/>
          </p:cNvSpPr>
          <p:nvPr/>
        </p:nvSpPr>
        <p:spPr>
          <a:xfrm>
            <a:off x="134127" y="2846895"/>
            <a:ext cx="2556163" cy="1667233"/>
          </a:xfrm>
          <a:prstGeom prst="rect">
            <a:avLst/>
          </a:prstGeom>
        </p:spPr>
        <p:txBody>
          <a:bodyPr/>
          <a:lstStyle>
            <a:lvl1pPr algn="l" defTabSz="914400" rtl="0" eaLnBrk="1" latinLnBrk="0" hangingPunct="1">
              <a:lnSpc>
                <a:spcPct val="75000"/>
              </a:lnSpc>
              <a:spcBef>
                <a:spcPct val="0"/>
              </a:spcBef>
              <a:buNone/>
              <a:defRPr sz="4800" b="0" i="0" kern="1200">
                <a:solidFill>
                  <a:schemeClr val="tx1"/>
                </a:solidFill>
                <a:latin typeface="Asap Condensed Regular"/>
                <a:ea typeface="Asap Condensed Regular"/>
                <a:cs typeface="Asap Condensed Regular"/>
              </a:defRPr>
            </a:lvl1pPr>
          </a:lstStyle>
          <a:p>
            <a:pPr algn="ctr">
              <a:lnSpc>
                <a:spcPct val="100000"/>
              </a:lnSpc>
            </a:pPr>
            <a:r>
              <a:rPr lang="en-US" sz="4400" dirty="0">
                <a:solidFill>
                  <a:schemeClr val="tx1">
                    <a:lumMod val="75000"/>
                    <a:lumOff val="25000"/>
                  </a:schemeClr>
                </a:solidFill>
              </a:rPr>
              <a:t>Research</a:t>
            </a:r>
            <a:endParaRPr lang="en-US" sz="4400" spc="-150" dirty="0">
              <a:solidFill>
                <a:schemeClr val="tx1">
                  <a:lumMod val="75000"/>
                  <a:lumOff val="25000"/>
                </a:schemeClr>
              </a:solidFill>
            </a:endParaRPr>
          </a:p>
        </p:txBody>
      </p:sp>
      <p:pic>
        <p:nvPicPr>
          <p:cNvPr id="4" name="Picture 3">
            <a:extLst>
              <a:ext uri="{FF2B5EF4-FFF2-40B4-BE49-F238E27FC236}">
                <a16:creationId xmlns:a16="http://schemas.microsoft.com/office/drawing/2014/main" id="{1C967933-708A-4228-8BA8-CFC4E56CB23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005673" y="4721906"/>
            <a:ext cx="2669857" cy="907335"/>
          </a:xfrm>
          <a:prstGeom prst="rect">
            <a:avLst/>
          </a:prstGeom>
        </p:spPr>
      </p:pic>
      <p:sp>
        <p:nvSpPr>
          <p:cNvPr id="5" name="TextBox 4">
            <a:extLst>
              <a:ext uri="{FF2B5EF4-FFF2-40B4-BE49-F238E27FC236}">
                <a16:creationId xmlns:a16="http://schemas.microsoft.com/office/drawing/2014/main" id="{358AD8D8-BBF0-493B-865B-6769DFD5629A}"/>
              </a:ext>
            </a:extLst>
          </p:cNvPr>
          <p:cNvSpPr txBox="1"/>
          <p:nvPr/>
        </p:nvSpPr>
        <p:spPr>
          <a:xfrm>
            <a:off x="6675530" y="4753699"/>
            <a:ext cx="4069080" cy="923330"/>
          </a:xfrm>
          <a:prstGeom prst="rect">
            <a:avLst/>
          </a:prstGeom>
          <a:noFill/>
        </p:spPr>
        <p:txBody>
          <a:bodyPr wrap="square" rtlCol="0">
            <a:spAutoFit/>
          </a:bodyPr>
          <a:lstStyle/>
          <a:p>
            <a:r>
              <a:rPr lang="en-US" i="1" dirty="0">
                <a:latin typeface="Source Sans Pro Regular"/>
              </a:rPr>
              <a:t>“Sustainable Investing Research Suggests No Performance Penalty”</a:t>
            </a:r>
          </a:p>
          <a:p>
            <a:pPr lvl="1"/>
            <a:r>
              <a:rPr lang="en-US" sz="1600" b="1" dirty="0">
                <a:latin typeface="Source Sans Pro Regular"/>
              </a:rPr>
              <a:t>-Morningstar 2016</a:t>
            </a:r>
          </a:p>
        </p:txBody>
      </p:sp>
      <p:sp>
        <p:nvSpPr>
          <p:cNvPr id="22" name="TextBox 21">
            <a:extLst>
              <a:ext uri="{FF2B5EF4-FFF2-40B4-BE49-F238E27FC236}">
                <a16:creationId xmlns:a16="http://schemas.microsoft.com/office/drawing/2014/main" id="{CAE628CE-C37E-476F-89DF-8ACD09CE2286}"/>
              </a:ext>
            </a:extLst>
          </p:cNvPr>
          <p:cNvSpPr txBox="1"/>
          <p:nvPr/>
        </p:nvSpPr>
        <p:spPr>
          <a:xfrm>
            <a:off x="3371329" y="6083799"/>
            <a:ext cx="6825006" cy="646331"/>
          </a:xfrm>
          <a:prstGeom prst="rect">
            <a:avLst/>
          </a:prstGeom>
          <a:noFill/>
        </p:spPr>
        <p:txBody>
          <a:bodyPr wrap="square" rtlCol="0">
            <a:spAutoFit/>
          </a:bodyPr>
          <a:lstStyle/>
          <a:p>
            <a:r>
              <a:rPr lang="en-US" sz="900" dirty="0">
                <a:latin typeface="Source Sans Pro Regular"/>
              </a:rPr>
              <a:t>Sources:</a:t>
            </a:r>
          </a:p>
          <a:p>
            <a:r>
              <a:rPr lang="en-US" sz="900" dirty="0">
                <a:latin typeface="Source Sans Pro Regular"/>
              </a:rPr>
              <a:t>1. </a:t>
            </a:r>
            <a:r>
              <a:rPr lang="en-US" sz="900" dirty="0">
                <a:latin typeface="Source Sans Pro Regular"/>
                <a:hlinkClick r:id="rId4"/>
              </a:rPr>
              <a:t>http://corporate1.morningstar.com/ResearchLibrary/article/779995/sustainable-investing-research-suggests-no-performance-penalty/</a:t>
            </a:r>
            <a:endParaRPr lang="en-US" sz="900" dirty="0">
              <a:latin typeface="Source Sans Pro Regular"/>
            </a:endParaRPr>
          </a:p>
          <a:p>
            <a:r>
              <a:rPr lang="en-US" sz="900" dirty="0">
                <a:latin typeface="Source Sans Pro Regular"/>
              </a:rPr>
              <a:t>2. </a:t>
            </a:r>
            <a:r>
              <a:rPr lang="en-US" sz="900" dirty="0">
                <a:latin typeface="Source Sans Pro Regular"/>
                <a:hlinkClick r:id="rId5"/>
              </a:rPr>
              <a:t>https://sustaincase.com/oxford-university-corporate-sustainability-and-profitability-are-interrelated/</a:t>
            </a:r>
            <a:endParaRPr lang="en-US" sz="900" dirty="0">
              <a:latin typeface="Source Sans Pro Regular"/>
            </a:endParaRPr>
          </a:p>
          <a:p>
            <a:r>
              <a:rPr lang="en-US" sz="900" dirty="0">
                <a:latin typeface="Source Sans Pro Regular"/>
              </a:rPr>
              <a:t>3. </a:t>
            </a:r>
            <a:r>
              <a:rPr lang="en-US" sz="900" dirty="0">
                <a:latin typeface="Source Sans Pro Regular"/>
                <a:hlinkClick r:id="rId6"/>
              </a:rPr>
              <a:t>https://www.biola.edu/crowell/about/partnerships/biola-inspire-research-institute/white-papers#performance_attribution_sri</a:t>
            </a:r>
            <a:r>
              <a:rPr lang="en-US" sz="900" dirty="0">
                <a:latin typeface="Source Sans Pro Regular"/>
              </a:rPr>
              <a:t> </a:t>
            </a:r>
          </a:p>
        </p:txBody>
      </p:sp>
      <p:sp>
        <p:nvSpPr>
          <p:cNvPr id="24" name="TextBox 23">
            <a:extLst>
              <a:ext uri="{FF2B5EF4-FFF2-40B4-BE49-F238E27FC236}">
                <a16:creationId xmlns:a16="http://schemas.microsoft.com/office/drawing/2014/main" id="{45249822-3C39-4F45-806E-C5F81C47793F}"/>
              </a:ext>
            </a:extLst>
          </p:cNvPr>
          <p:cNvSpPr txBox="1"/>
          <p:nvPr/>
        </p:nvSpPr>
        <p:spPr>
          <a:xfrm>
            <a:off x="3516918" y="2502440"/>
            <a:ext cx="5370459" cy="1723549"/>
          </a:xfrm>
          <a:prstGeom prst="rect">
            <a:avLst/>
          </a:prstGeom>
          <a:noFill/>
        </p:spPr>
        <p:txBody>
          <a:bodyPr wrap="square" rtlCol="0">
            <a:spAutoFit/>
          </a:bodyPr>
          <a:lstStyle/>
          <a:p>
            <a:r>
              <a:rPr lang="en-US" i="1" dirty="0">
                <a:latin typeface="Source Sans Pro Regular"/>
              </a:rPr>
              <a:t>“88% of the studies show that solid ESG practices result in better operational performance.”</a:t>
            </a:r>
            <a:br>
              <a:rPr lang="en-US" i="1" dirty="0">
                <a:latin typeface="Source Sans Pro Regular"/>
              </a:rPr>
            </a:br>
            <a:endParaRPr lang="en-US" i="1" dirty="0">
              <a:latin typeface="Source Sans Pro Regular"/>
            </a:endParaRPr>
          </a:p>
          <a:p>
            <a:r>
              <a:rPr lang="en-US" i="1" dirty="0">
                <a:latin typeface="Source Sans Pro Regular"/>
              </a:rPr>
              <a:t>“80% of the studies show that stock price performance is positively influenced by good sustainability practices.</a:t>
            </a:r>
          </a:p>
          <a:p>
            <a:pPr lvl="1"/>
            <a:r>
              <a:rPr lang="en-US" sz="1600" b="1" dirty="0">
                <a:latin typeface="Source Sans Pro Regular"/>
              </a:rPr>
              <a:t>-Oxford University 2014</a:t>
            </a:r>
          </a:p>
        </p:txBody>
      </p:sp>
      <p:pic>
        <p:nvPicPr>
          <p:cNvPr id="25" name="Picture 24">
            <a:extLst>
              <a:ext uri="{FF2B5EF4-FFF2-40B4-BE49-F238E27FC236}">
                <a16:creationId xmlns:a16="http://schemas.microsoft.com/office/drawing/2014/main" id="{00068D7C-6F3F-4FF1-A3DE-13E3CA03158B}"/>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0"/>
                    </a14:imgEffect>
                  </a14:imgLayer>
                </a14:imgProps>
              </a:ext>
            </a:extLst>
          </a:blip>
          <a:stretch>
            <a:fillRect/>
          </a:stretch>
        </p:blipFill>
        <p:spPr>
          <a:xfrm>
            <a:off x="4211079" y="185511"/>
            <a:ext cx="1995261" cy="1995261"/>
          </a:xfrm>
          <a:prstGeom prst="rect">
            <a:avLst/>
          </a:prstGeom>
        </p:spPr>
      </p:pic>
      <p:sp>
        <p:nvSpPr>
          <p:cNvPr id="26" name="TextBox 25">
            <a:extLst>
              <a:ext uri="{FF2B5EF4-FFF2-40B4-BE49-F238E27FC236}">
                <a16:creationId xmlns:a16="http://schemas.microsoft.com/office/drawing/2014/main" id="{1F628488-3485-455B-B7D5-667CDB60B65B}"/>
              </a:ext>
            </a:extLst>
          </p:cNvPr>
          <p:cNvSpPr txBox="1"/>
          <p:nvPr/>
        </p:nvSpPr>
        <p:spPr>
          <a:xfrm>
            <a:off x="6537960" y="318276"/>
            <a:ext cx="5001769" cy="1446550"/>
          </a:xfrm>
          <a:prstGeom prst="rect">
            <a:avLst/>
          </a:prstGeom>
          <a:noFill/>
        </p:spPr>
        <p:txBody>
          <a:bodyPr wrap="square" rtlCol="0">
            <a:spAutoFit/>
          </a:bodyPr>
          <a:lstStyle/>
          <a:p>
            <a:r>
              <a:rPr lang="en-US" i="1" dirty="0">
                <a:latin typeface="Source Sans Pro Regular"/>
              </a:rPr>
              <a:t>“The results of the study found that the [biblical investing] methodology of security selection resulted in an annualized outperformance compared to the non-screened benchmark.”</a:t>
            </a:r>
          </a:p>
          <a:p>
            <a:pPr lvl="1"/>
            <a:r>
              <a:rPr lang="en-US" sz="1600" b="1" dirty="0">
                <a:latin typeface="Source Sans Pro Regular"/>
              </a:rPr>
              <a:t>-</a:t>
            </a:r>
            <a:r>
              <a:rPr lang="en-US" sz="1600" b="1" dirty="0" err="1">
                <a:latin typeface="Source Sans Pro Regular"/>
              </a:rPr>
              <a:t>Biola</a:t>
            </a:r>
            <a:r>
              <a:rPr lang="en-US" sz="1600" b="1" dirty="0">
                <a:latin typeface="Source Sans Pro Regular"/>
              </a:rPr>
              <a:t> University 2016</a:t>
            </a:r>
          </a:p>
        </p:txBody>
      </p:sp>
      <p:pic>
        <p:nvPicPr>
          <p:cNvPr id="6" name="Picture 5">
            <a:extLst>
              <a:ext uri="{FF2B5EF4-FFF2-40B4-BE49-F238E27FC236}">
                <a16:creationId xmlns:a16="http://schemas.microsoft.com/office/drawing/2014/main" id="{6435FCCA-DE86-484D-8CED-7033F95A340D}"/>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Effect>
                      <a14:brightnessContrast bright="40000"/>
                    </a14:imgEffect>
                  </a14:imgLayer>
                </a14:imgProps>
              </a:ext>
            </a:extLst>
          </a:blip>
          <a:stretch>
            <a:fillRect/>
          </a:stretch>
        </p:blipFill>
        <p:spPr>
          <a:xfrm>
            <a:off x="9103163" y="2825140"/>
            <a:ext cx="2731260" cy="841300"/>
          </a:xfrm>
          <a:prstGeom prst="rect">
            <a:avLst/>
          </a:prstGeom>
        </p:spPr>
      </p:pic>
    </p:spTree>
    <p:extLst>
      <p:ext uri="{BB962C8B-B14F-4D97-AF65-F5344CB8AC3E}">
        <p14:creationId xmlns:p14="http://schemas.microsoft.com/office/powerpoint/2010/main" val="389138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0D24A7-B9C6-F945-B53C-B1CE1920698A}"/>
              </a:ext>
            </a:extLst>
          </p:cNvPr>
          <p:cNvPicPr>
            <a:picLocks noChangeAspect="1"/>
          </p:cNvPicPr>
          <p:nvPr/>
        </p:nvPicPr>
        <p:blipFill>
          <a:blip r:embed="rId2"/>
          <a:stretch>
            <a:fillRect/>
          </a:stretch>
        </p:blipFill>
        <p:spPr>
          <a:xfrm>
            <a:off x="-851768" y="-2512882"/>
            <a:ext cx="14079254" cy="9370882"/>
          </a:xfrm>
          <a:prstGeom prst="rect">
            <a:avLst/>
          </a:prstGeom>
        </p:spPr>
      </p:pic>
      <p:sp>
        <p:nvSpPr>
          <p:cNvPr id="5" name="Title 3"/>
          <p:cNvSpPr txBox="1">
            <a:spLocks/>
          </p:cNvSpPr>
          <p:nvPr/>
        </p:nvSpPr>
        <p:spPr>
          <a:xfrm>
            <a:off x="1903354" y="3024117"/>
            <a:ext cx="8105297" cy="830254"/>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r>
              <a:rPr lang="en-US" sz="6000" b="0" dirty="0">
                <a:solidFill>
                  <a:schemeClr val="bg2"/>
                </a:solidFill>
                <a:latin typeface="Asap Condensed Regular"/>
              </a:rPr>
              <a:t>Kingdom Impact</a:t>
            </a:r>
          </a:p>
        </p:txBody>
      </p:sp>
      <p:sp>
        <p:nvSpPr>
          <p:cNvPr id="6" name="Title 3"/>
          <p:cNvSpPr txBox="1">
            <a:spLocks/>
          </p:cNvSpPr>
          <p:nvPr/>
        </p:nvSpPr>
        <p:spPr>
          <a:xfrm>
            <a:off x="547856" y="4394748"/>
            <a:ext cx="4907241" cy="46612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endParaRPr lang="en-US" sz="1400" b="0" dirty="0">
              <a:solidFill>
                <a:srgbClr val="FFFFFF"/>
              </a:solidFill>
              <a:latin typeface="Source Sans Pro" charset="0"/>
              <a:ea typeface="Source Sans Pro" charset="0"/>
              <a:cs typeface="Source Sans Pro" charset="0"/>
            </a:endParaRPr>
          </a:p>
        </p:txBody>
      </p:sp>
      <p:pic>
        <p:nvPicPr>
          <p:cNvPr id="7" name="Picture 6">
            <a:extLst>
              <a:ext uri="{FF2B5EF4-FFF2-40B4-BE49-F238E27FC236}">
                <a16:creationId xmlns:a16="http://schemas.microsoft.com/office/drawing/2014/main" id="{800806D2-6E6D-2B4A-B40E-9DC2975B21A2}"/>
              </a:ext>
            </a:extLst>
          </p:cNvPr>
          <p:cNvPicPr>
            <a:picLocks noChangeAspect="1"/>
          </p:cNvPicPr>
          <p:nvPr/>
        </p:nvPicPr>
        <p:blipFill>
          <a:blip r:embed="rId3"/>
          <a:stretch>
            <a:fillRect/>
          </a:stretch>
        </p:blipFill>
        <p:spPr>
          <a:xfrm>
            <a:off x="10795038" y="6337216"/>
            <a:ext cx="1104989" cy="345939"/>
          </a:xfrm>
          <a:prstGeom prst="rect">
            <a:avLst/>
          </a:prstGeom>
        </p:spPr>
      </p:pic>
    </p:spTree>
    <p:extLst>
      <p:ext uri="{BB962C8B-B14F-4D97-AF65-F5344CB8AC3E}">
        <p14:creationId xmlns:p14="http://schemas.microsoft.com/office/powerpoint/2010/main" val="33418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nodePh="1">
                                  <p:stCondLst>
                                    <p:cond delay="30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897EC4-A860-FE46-BA66-E49E485E53C3}"/>
              </a:ext>
            </a:extLst>
          </p:cNvPr>
          <p:cNvPicPr>
            <a:picLocks noChangeAspect="1"/>
          </p:cNvPicPr>
          <p:nvPr/>
        </p:nvPicPr>
        <p:blipFill>
          <a:blip r:embed="rId2"/>
          <a:stretch>
            <a:fillRect/>
          </a:stretch>
        </p:blipFill>
        <p:spPr>
          <a:xfrm>
            <a:off x="0" y="1000"/>
            <a:ext cx="12192000" cy="6856000"/>
          </a:xfrm>
          <a:prstGeom prst="rect">
            <a:avLst/>
          </a:prstGeom>
        </p:spPr>
      </p:pic>
    </p:spTree>
    <p:extLst>
      <p:ext uri="{BB962C8B-B14F-4D97-AF65-F5344CB8AC3E}">
        <p14:creationId xmlns:p14="http://schemas.microsoft.com/office/powerpoint/2010/main" val="316726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2B493F34-85A4-9F4D-8377-BD2FD4B1554C}"/>
              </a:ext>
            </a:extLst>
          </p:cNvPr>
          <p:cNvPicPr>
            <a:picLocks noChangeAspect="1"/>
          </p:cNvPicPr>
          <p:nvPr/>
        </p:nvPicPr>
        <p:blipFill>
          <a:blip r:embed="rId2"/>
          <a:stretch>
            <a:fillRect/>
          </a:stretch>
        </p:blipFill>
        <p:spPr>
          <a:xfrm>
            <a:off x="-157635" y="-720090"/>
            <a:ext cx="12507268" cy="8298180"/>
          </a:xfrm>
          <a:prstGeom prst="rect">
            <a:avLst/>
          </a:prstGeom>
        </p:spPr>
      </p:pic>
      <p:sp>
        <p:nvSpPr>
          <p:cNvPr id="10" name="Title 1">
            <a:extLst>
              <a:ext uri="{FF2B5EF4-FFF2-40B4-BE49-F238E27FC236}">
                <a16:creationId xmlns:a16="http://schemas.microsoft.com/office/drawing/2014/main" id="{BEFD6D47-1BCF-A04F-930F-84B8E8BAF2B5}"/>
              </a:ext>
            </a:extLst>
          </p:cNvPr>
          <p:cNvSpPr txBox="1">
            <a:spLocks/>
          </p:cNvSpPr>
          <p:nvPr/>
        </p:nvSpPr>
        <p:spPr>
          <a:xfrm>
            <a:off x="579384" y="1774244"/>
            <a:ext cx="5659370" cy="1883259"/>
          </a:xfrm>
          <a:prstGeom prst="rect">
            <a:avLst/>
          </a:prstGeom>
        </p:spPr>
        <p:txBody>
          <a:bodyPr>
            <a:noAutofit/>
          </a:bodyPr>
          <a:lstStyle>
            <a:lvl1pPr algn="l" defTabSz="914400" rtl="0" eaLnBrk="1" latinLnBrk="0" hangingPunct="1">
              <a:lnSpc>
                <a:spcPct val="75000"/>
              </a:lnSpc>
              <a:spcBef>
                <a:spcPct val="0"/>
              </a:spcBef>
              <a:buNone/>
              <a:defRPr sz="4800" b="0" i="0" kern="1200">
                <a:solidFill>
                  <a:schemeClr val="tx1"/>
                </a:solidFill>
                <a:latin typeface="Asap Condensed Regular"/>
                <a:ea typeface="Asap Condensed Regular"/>
                <a:cs typeface="Asap Condensed Regular"/>
              </a:defRPr>
            </a:lvl1pPr>
          </a:lstStyle>
          <a:p>
            <a:pPr algn="ctr">
              <a:lnSpc>
                <a:spcPct val="100000"/>
              </a:lnSpc>
            </a:pPr>
            <a:r>
              <a:rPr lang="en-US" sz="2400" dirty="0">
                <a:solidFill>
                  <a:schemeClr val="bg2"/>
                </a:solidFill>
                <a:latin typeface="Source Sans Pro" panose="020B0503030403020204" pitchFamily="34" charset="0"/>
                <a:ea typeface="Source Sans Pro" panose="020B0503030403020204" pitchFamily="34" charset="0"/>
                <a:cs typeface="Open Sans" panose="020B0606030504020204" pitchFamily="34" charset="0"/>
              </a:rPr>
              <a:t>Inspire gives away </a:t>
            </a:r>
            <a:r>
              <a:rPr lang="en-US" sz="2400" b="1" dirty="0">
                <a:solidFill>
                  <a:schemeClr val="accent3"/>
                </a:solidFill>
                <a:latin typeface="Source Sans Pro" panose="020B0503030403020204" pitchFamily="34" charset="0"/>
                <a:ea typeface="Source Sans Pro" panose="020B0503030403020204" pitchFamily="34" charset="0"/>
                <a:cs typeface="Open Sans" panose="020B0606030504020204" pitchFamily="34" charset="0"/>
              </a:rPr>
              <a:t>50% or more </a:t>
            </a:r>
            <a:r>
              <a:rPr lang="en-US" sz="2400" dirty="0">
                <a:solidFill>
                  <a:schemeClr val="bg2"/>
                </a:solidFill>
                <a:latin typeface="Source Sans Pro" panose="020B0503030403020204" pitchFamily="34" charset="0"/>
                <a:ea typeface="Source Sans Pro" panose="020B0503030403020204" pitchFamily="34" charset="0"/>
                <a:cs typeface="Open Sans" panose="020B0606030504020204" pitchFamily="34" charset="0"/>
              </a:rPr>
              <a:t>of the profits we earn from our management fees every year, donating them to Christian ministries to create </a:t>
            </a:r>
            <a:r>
              <a:rPr lang="en-US" sz="2400" b="1" dirty="0">
                <a:solidFill>
                  <a:schemeClr val="bg2"/>
                </a:solidFill>
                <a:latin typeface="Source Sans Pro" panose="020B0503030403020204" pitchFamily="34" charset="0"/>
                <a:ea typeface="Source Sans Pro" panose="020B0503030403020204" pitchFamily="34" charset="0"/>
                <a:cs typeface="Open Sans" panose="020B0606030504020204" pitchFamily="34" charset="0"/>
              </a:rPr>
              <a:t>meaningful change </a:t>
            </a:r>
            <a:r>
              <a:rPr lang="en-US" sz="2400" dirty="0">
                <a:solidFill>
                  <a:schemeClr val="bg2"/>
                </a:solidFill>
                <a:latin typeface="Source Sans Pro" panose="020B0503030403020204" pitchFamily="34" charset="0"/>
                <a:ea typeface="Source Sans Pro" panose="020B0503030403020204" pitchFamily="34" charset="0"/>
                <a:cs typeface="Open Sans" panose="020B0606030504020204" pitchFamily="34" charset="0"/>
              </a:rPr>
              <a:t>in the lives of people all around the world.</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2873"/>
          <a:stretch/>
        </p:blipFill>
        <p:spPr>
          <a:xfrm>
            <a:off x="7928658" y="1710161"/>
            <a:ext cx="3823504" cy="3718054"/>
          </a:xfrm>
          <a:prstGeom prst="ellipse">
            <a:avLst/>
          </a:prstGeom>
        </p:spPr>
      </p:pic>
      <p:sp>
        <p:nvSpPr>
          <p:cNvPr id="7" name="TextBox 6"/>
          <p:cNvSpPr txBox="1"/>
          <p:nvPr/>
        </p:nvSpPr>
        <p:spPr>
          <a:xfrm>
            <a:off x="9037250" y="5536202"/>
            <a:ext cx="2487561" cy="646331"/>
          </a:xfrm>
          <a:prstGeom prst="rect">
            <a:avLst/>
          </a:prstGeom>
          <a:noFill/>
        </p:spPr>
        <p:txBody>
          <a:bodyPr wrap="square" rtlCol="0">
            <a:spAutoFit/>
          </a:bodyPr>
          <a:lstStyle/>
          <a:p>
            <a:r>
              <a:rPr lang="en-US" dirty="0">
                <a:solidFill>
                  <a:schemeClr val="bg2"/>
                </a:solidFill>
                <a:latin typeface="Source Sans Pro" panose="020B0503030403020204" pitchFamily="34" charset="0"/>
                <a:ea typeface="Source Sans Pro" panose="020B0503030403020204" pitchFamily="34" charset="0"/>
              </a:rPr>
              <a:t>Inspire well in Birendranagar, Nepal.</a:t>
            </a:r>
          </a:p>
        </p:txBody>
      </p:sp>
      <mc:AlternateContent xmlns:mc="http://schemas.openxmlformats.org/markup-compatibility/2006" xmlns:p14="http://schemas.microsoft.com/office/powerpoint/2010/main">
        <mc:Choice Requires="p14">
          <p:contentPart p14:bwMode="auto" r:id="rId4">
            <p14:nvContentPartPr>
              <p14:cNvPr id="41" name="Ink 40"/>
              <p14:cNvContentPartPr/>
              <p14:nvPr/>
            </p14:nvContentPartPr>
            <p14:xfrm>
              <a:off x="8808271" y="5428215"/>
              <a:ext cx="2698200" cy="1105920"/>
            </p14:xfrm>
          </p:contentPart>
        </mc:Choice>
        <mc:Fallback xmlns="">
          <p:pic>
            <p:nvPicPr>
              <p:cNvPr id="41" name="Ink 40"/>
              <p:cNvPicPr/>
              <p:nvPr/>
            </p:nvPicPr>
            <p:blipFill>
              <a:blip r:embed="rId5"/>
              <a:stretch>
                <a:fillRect/>
              </a:stretch>
            </p:blipFill>
            <p:spPr>
              <a:xfrm>
                <a:off x="8793151" y="5413095"/>
                <a:ext cx="2728440" cy="1136160"/>
              </a:xfrm>
              <a:prstGeom prst="rect">
                <a:avLst/>
              </a:prstGeom>
            </p:spPr>
          </p:pic>
        </mc:Fallback>
      </mc:AlternateContent>
      <p:pic>
        <p:nvPicPr>
          <p:cNvPr id="5" name="Picture 4">
            <a:extLst>
              <a:ext uri="{FF2B5EF4-FFF2-40B4-BE49-F238E27FC236}">
                <a16:creationId xmlns:a16="http://schemas.microsoft.com/office/drawing/2014/main" id="{C3BBBCAD-FEB6-9044-A6C6-DBA1EF12ABCB}"/>
              </a:ext>
            </a:extLst>
          </p:cNvPr>
          <p:cNvPicPr>
            <a:picLocks noChangeAspect="1"/>
          </p:cNvPicPr>
          <p:nvPr/>
        </p:nvPicPr>
        <p:blipFill>
          <a:blip r:embed="rId6"/>
          <a:stretch>
            <a:fillRect/>
          </a:stretch>
        </p:blipFill>
        <p:spPr>
          <a:xfrm>
            <a:off x="2051277" y="174678"/>
            <a:ext cx="7919585" cy="1372429"/>
          </a:xfrm>
          <a:prstGeom prst="rect">
            <a:avLst/>
          </a:prstGeom>
        </p:spPr>
      </p:pic>
      <p:pic>
        <p:nvPicPr>
          <p:cNvPr id="14" name="Picture 13">
            <a:extLst>
              <a:ext uri="{FF2B5EF4-FFF2-40B4-BE49-F238E27FC236}">
                <a16:creationId xmlns:a16="http://schemas.microsoft.com/office/drawing/2014/main" id="{B599F26F-42ED-8644-B299-778D0EE6BABB}"/>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0"/>
                    </a14:imgEffect>
                    <a14:imgEffect>
                      <a14:brightnessContrast bright="40000" contrast="40000"/>
                    </a14:imgEffect>
                  </a14:imgLayer>
                </a14:imgProps>
              </a:ext>
            </a:extLst>
          </a:blip>
          <a:stretch>
            <a:fillRect/>
          </a:stretch>
        </p:blipFill>
        <p:spPr>
          <a:xfrm>
            <a:off x="2051277" y="186139"/>
            <a:ext cx="7919585" cy="1372429"/>
          </a:xfrm>
          <a:prstGeom prst="rect">
            <a:avLst/>
          </a:prstGeom>
        </p:spPr>
      </p:pic>
      <p:pic>
        <p:nvPicPr>
          <p:cNvPr id="32" name="Picture 31">
            <a:extLst>
              <a:ext uri="{FF2B5EF4-FFF2-40B4-BE49-F238E27FC236}">
                <a16:creationId xmlns:a16="http://schemas.microsoft.com/office/drawing/2014/main" id="{5CB1D09E-6951-AA4D-90C3-56DD82CC381F}"/>
              </a:ext>
            </a:extLst>
          </p:cNvPr>
          <p:cNvPicPr>
            <a:picLocks noChangeAspect="1"/>
          </p:cNvPicPr>
          <p:nvPr/>
        </p:nvPicPr>
        <p:blipFill>
          <a:blip r:embed="rId9"/>
          <a:stretch>
            <a:fillRect/>
          </a:stretch>
        </p:blipFill>
        <p:spPr>
          <a:xfrm>
            <a:off x="213555" y="4036233"/>
            <a:ext cx="6464300" cy="2146300"/>
          </a:xfrm>
          <a:prstGeom prst="rect">
            <a:avLst/>
          </a:prstGeom>
        </p:spPr>
      </p:pic>
      <mc:AlternateContent xmlns:mc="http://schemas.openxmlformats.org/markup-compatibility/2006" xmlns:p14="http://schemas.microsoft.com/office/powerpoint/2010/main">
        <mc:Choice Requires="p14">
          <p:contentPart p14:bwMode="auto" r:id="rId10">
            <p14:nvContentPartPr>
              <p14:cNvPr id="34" name="Ink 33">
                <a:extLst>
                  <a:ext uri="{FF2B5EF4-FFF2-40B4-BE49-F238E27FC236}">
                    <a16:creationId xmlns:a16="http://schemas.microsoft.com/office/drawing/2014/main" id="{1C7C40E5-D2B1-B649-9FE1-5A0D00BCF50F}"/>
                  </a:ext>
                </a:extLst>
              </p14:cNvPr>
              <p14:cNvContentPartPr/>
              <p14:nvPr/>
            </p14:nvContentPartPr>
            <p14:xfrm>
              <a:off x="10523269" y="4572780"/>
              <a:ext cx="525960" cy="1223640"/>
            </p14:xfrm>
          </p:contentPart>
        </mc:Choice>
        <mc:Fallback xmlns="">
          <p:pic>
            <p:nvPicPr>
              <p:cNvPr id="34" name="Ink 33">
                <a:extLst>
                  <a:ext uri="{FF2B5EF4-FFF2-40B4-BE49-F238E27FC236}">
                    <a16:creationId xmlns:a16="http://schemas.microsoft.com/office/drawing/2014/main" id="{1C7C40E5-D2B1-B649-9FE1-5A0D00BCF50F}"/>
                  </a:ext>
                </a:extLst>
              </p:cNvPr>
              <p:cNvPicPr/>
              <p:nvPr/>
            </p:nvPicPr>
            <p:blipFill>
              <a:blip r:embed="rId11"/>
              <a:stretch>
                <a:fillRect/>
              </a:stretch>
            </p:blipFill>
            <p:spPr>
              <a:xfrm>
                <a:off x="10508149" y="4557660"/>
                <a:ext cx="556200" cy="1253880"/>
              </a:xfrm>
              <a:prstGeom prst="rect">
                <a:avLst/>
              </a:prstGeom>
            </p:spPr>
          </p:pic>
        </mc:Fallback>
      </mc:AlternateContent>
      <p:pic>
        <p:nvPicPr>
          <p:cNvPr id="35" name="Picture 34">
            <a:extLst>
              <a:ext uri="{FF2B5EF4-FFF2-40B4-BE49-F238E27FC236}">
                <a16:creationId xmlns:a16="http://schemas.microsoft.com/office/drawing/2014/main" id="{08CD373B-4044-A149-8A64-1977CD03AB09}"/>
              </a:ext>
            </a:extLst>
          </p:cNvPr>
          <p:cNvPicPr>
            <a:picLocks noChangeAspect="1"/>
          </p:cNvPicPr>
          <p:nvPr/>
        </p:nvPicPr>
        <p:blipFill>
          <a:blip r:embed="rId7">
            <a:extLst>
              <a:ext uri="{BEBA8EAE-BF5A-486C-A8C5-ECC9F3942E4B}">
                <a14:imgProps xmlns:a14="http://schemas.microsoft.com/office/drawing/2010/main">
                  <a14:imgLayer r:embed="rId12">
                    <a14:imgEffect>
                      <a14:sharpenSoften amount="50000"/>
                    </a14:imgEffect>
                    <a14:imgEffect>
                      <a14:saturation sat="0"/>
                    </a14:imgEffect>
                    <a14:imgEffect>
                      <a14:brightnessContrast bright="40000" contrast="40000"/>
                    </a14:imgEffect>
                  </a14:imgLayer>
                </a14:imgProps>
              </a:ext>
            </a:extLst>
          </a:blip>
          <a:stretch>
            <a:fillRect/>
          </a:stretch>
        </p:blipFill>
        <p:spPr>
          <a:xfrm>
            <a:off x="2051276" y="189300"/>
            <a:ext cx="7919585" cy="1372429"/>
          </a:xfrm>
          <a:prstGeom prst="rect">
            <a:avLst/>
          </a:prstGeom>
        </p:spPr>
      </p:pic>
    </p:spTree>
    <p:extLst>
      <p:ext uri="{BB962C8B-B14F-4D97-AF65-F5344CB8AC3E}">
        <p14:creationId xmlns:p14="http://schemas.microsoft.com/office/powerpoint/2010/main" val="393063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94" y="2608675"/>
            <a:ext cx="2807138" cy="2170257"/>
          </a:xfrm>
        </p:spPr>
        <p:txBody>
          <a:bodyPr/>
          <a:lstStyle/>
          <a:p>
            <a:pPr algn="ctr">
              <a:lnSpc>
                <a:spcPts val="4680"/>
              </a:lnSpc>
            </a:pPr>
            <a:r>
              <a:rPr lang="en-US" sz="4200" spc="-150" dirty="0">
                <a:solidFill>
                  <a:schemeClr val="tx1">
                    <a:lumMod val="75000"/>
                    <a:lumOff val="25000"/>
                  </a:schemeClr>
                </a:solidFill>
                <a:latin typeface="ASAP CONDENSED" panose="020F0806030202060203" pitchFamily="34" charset="77"/>
                <a:ea typeface="Open Sans" panose="020B0606030504020204" pitchFamily="34" charset="0"/>
                <a:cs typeface="Open Sans" panose="020B0606030504020204" pitchFamily="34" charset="0"/>
              </a:rPr>
              <a:t>Potential</a:t>
            </a:r>
            <a:br>
              <a:rPr lang="en-US" sz="4200" spc="-150" dirty="0">
                <a:solidFill>
                  <a:schemeClr val="tx1">
                    <a:lumMod val="75000"/>
                    <a:lumOff val="25000"/>
                  </a:schemeClr>
                </a:solidFill>
                <a:latin typeface="ASAP CONDENSED" panose="020F0806030202060203" pitchFamily="34" charset="77"/>
                <a:ea typeface="Open Sans" panose="020B0606030504020204" pitchFamily="34" charset="0"/>
                <a:cs typeface="Open Sans" panose="020B0606030504020204" pitchFamily="34" charset="0"/>
              </a:rPr>
            </a:br>
            <a:r>
              <a:rPr lang="en-US" sz="4200" spc="-150" dirty="0">
                <a:solidFill>
                  <a:schemeClr val="tx1">
                    <a:lumMod val="75000"/>
                    <a:lumOff val="25000"/>
                  </a:schemeClr>
                </a:solidFill>
                <a:latin typeface="ASAP CONDENSED" panose="020F0806030202060203" pitchFamily="34" charset="77"/>
                <a:ea typeface="Open Sans" panose="020B0606030504020204" pitchFamily="34" charset="0"/>
                <a:cs typeface="Open Sans" panose="020B0606030504020204" pitchFamily="34" charset="0"/>
              </a:rPr>
              <a:t>Impact</a:t>
            </a:r>
            <a:endParaRPr lang="en-US" sz="4200" spc="-150" dirty="0">
              <a:solidFill>
                <a:schemeClr val="tx1">
                  <a:lumMod val="75000"/>
                  <a:lumOff val="25000"/>
                </a:schemeClr>
              </a:solidFill>
              <a:latin typeface="ASAP CONDENSED" panose="020F0806030202060203" pitchFamily="34" charset="77"/>
            </a:endParaRPr>
          </a:p>
        </p:txBody>
      </p:sp>
      <p:sp>
        <p:nvSpPr>
          <p:cNvPr id="15" name="Title 3">
            <a:extLst>
              <a:ext uri="{FF2B5EF4-FFF2-40B4-BE49-F238E27FC236}">
                <a16:creationId xmlns:a16="http://schemas.microsoft.com/office/drawing/2014/main" id="{6E41DF49-35C8-E84D-9EA3-00516F882155}"/>
              </a:ext>
            </a:extLst>
          </p:cNvPr>
          <p:cNvSpPr txBox="1">
            <a:spLocks/>
          </p:cNvSpPr>
          <p:nvPr/>
        </p:nvSpPr>
        <p:spPr>
          <a:xfrm>
            <a:off x="4174958" y="2331984"/>
            <a:ext cx="7864169" cy="2194031"/>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marL="457200" lvl="0" indent="-457200" fontAlgn="base">
              <a:lnSpc>
                <a:spcPct val="100000"/>
              </a:lnSpc>
              <a:spcAft>
                <a:spcPct val="0"/>
              </a:spcAft>
              <a:buFont typeface="Arial" panose="020B0604020202020204" pitchFamily="34" charset="0"/>
              <a:buChar char="•"/>
              <a:defRPr/>
            </a:pPr>
            <a:endParaRPr lang="en-US" sz="2800" b="0" dirty="0">
              <a:solidFill>
                <a:schemeClr val="bg2"/>
              </a:solidFill>
              <a:latin typeface="Source Sans Pro SemiBold" panose="020B0503030403020204" pitchFamily="34" charset="0"/>
              <a:ea typeface="Source Sans Pro SemiBold" panose="020B0503030403020204" pitchFamily="34" charset="0"/>
              <a:cs typeface="Arial" pitchFamily="34" charset="0"/>
            </a:endParaRPr>
          </a:p>
        </p:txBody>
      </p:sp>
      <p:sp>
        <p:nvSpPr>
          <p:cNvPr id="8" name="TextBox 7">
            <a:extLst>
              <a:ext uri="{FF2B5EF4-FFF2-40B4-BE49-F238E27FC236}">
                <a16:creationId xmlns:a16="http://schemas.microsoft.com/office/drawing/2014/main" id="{7BDCCEA6-5F56-4A1A-AFC3-FC5FE63C6D26}"/>
              </a:ext>
            </a:extLst>
          </p:cNvPr>
          <p:cNvSpPr txBox="1"/>
          <p:nvPr/>
        </p:nvSpPr>
        <p:spPr>
          <a:xfrm>
            <a:off x="3224155" y="6096539"/>
            <a:ext cx="6545919" cy="584775"/>
          </a:xfrm>
          <a:prstGeom prst="rect">
            <a:avLst/>
          </a:prstGeom>
          <a:noFill/>
        </p:spPr>
        <p:txBody>
          <a:bodyPr wrap="square" rtlCol="0">
            <a:spAutoFit/>
          </a:bodyPr>
          <a:lstStyle/>
          <a:p>
            <a:r>
              <a:rPr lang="en-US" sz="800" dirty="0">
                <a:solidFill>
                  <a:schemeClr val="tx1">
                    <a:lumMod val="50000"/>
                    <a:lumOff val="50000"/>
                  </a:schemeClr>
                </a:solidFill>
                <a:latin typeface="Source Sans Pro Regular"/>
              </a:rPr>
              <a:t>Impact estimates based on Inspire donating an average of 0.10% of initial investment for 20 years. Does not include calculation for potential growth rate of assets over time. Actual donations may be higher or lower depending on growth rate, length of time assets are he1d at Inspire, and other factors. Donation amounts, performance, profit and other factors are not guaranteed. Donations are paid by Inspire from the revenues generated by all of our products and services. Calculation of minimum annual donation amount is (Revenue Expenses}*50%. </a:t>
            </a:r>
          </a:p>
        </p:txBody>
      </p:sp>
      <p:sp>
        <p:nvSpPr>
          <p:cNvPr id="17" name="TextBox 16">
            <a:extLst>
              <a:ext uri="{FF2B5EF4-FFF2-40B4-BE49-F238E27FC236}">
                <a16:creationId xmlns:a16="http://schemas.microsoft.com/office/drawing/2014/main" id="{1A2DEB5D-5A72-4675-AC78-8FF7F8C2D7FC}"/>
              </a:ext>
            </a:extLst>
          </p:cNvPr>
          <p:cNvSpPr txBox="1"/>
          <p:nvPr/>
        </p:nvSpPr>
        <p:spPr>
          <a:xfrm>
            <a:off x="0" y="4913603"/>
            <a:ext cx="3143413" cy="1200329"/>
          </a:xfrm>
          <a:prstGeom prst="rect">
            <a:avLst/>
          </a:prstGeom>
          <a:noFill/>
        </p:spPr>
        <p:txBody>
          <a:bodyPr wrap="square" rtlCol="0">
            <a:spAutoFit/>
          </a:bodyPr>
          <a:lstStyle/>
          <a:p>
            <a:r>
              <a:rPr lang="en-US" sz="800" dirty="0">
                <a:solidFill>
                  <a:schemeClr val="tx1">
                    <a:lumMod val="50000"/>
                    <a:lumOff val="50000"/>
                  </a:schemeClr>
                </a:solidFill>
                <a:latin typeface="Source Sans Pro Regular"/>
              </a:rPr>
              <a:t>IMPACT DATA SOURCES: </a:t>
            </a:r>
          </a:p>
          <a:p>
            <a:r>
              <a:rPr lang="en-US" sz="800" dirty="0">
                <a:solidFill>
                  <a:schemeClr val="tx1">
                    <a:lumMod val="50000"/>
                    <a:lumOff val="50000"/>
                  </a:schemeClr>
                </a:solidFill>
                <a:latin typeface="Source Sans Pro Regular"/>
              </a:rPr>
              <a:t>1. WorldHelp.net: $15 provides clean water for 1 person. </a:t>
            </a:r>
          </a:p>
          <a:p>
            <a:r>
              <a:rPr lang="en-US" sz="800" dirty="0">
                <a:solidFill>
                  <a:schemeClr val="tx1">
                    <a:lumMod val="50000"/>
                    <a:lumOff val="50000"/>
                  </a:schemeClr>
                </a:solidFill>
                <a:latin typeface="Source Sans Pro Regular"/>
              </a:rPr>
              <a:t>2. JesusCares.com: Cost per visitor to JesusCares.com ($4.36 each) </a:t>
            </a:r>
          </a:p>
          <a:p>
            <a:r>
              <a:rPr lang="en-US" sz="800" dirty="0">
                <a:solidFill>
                  <a:schemeClr val="tx1">
                    <a:lumMod val="50000"/>
                    <a:lumOff val="50000"/>
                  </a:schemeClr>
                </a:solidFill>
                <a:latin typeface="Source Sans Pro Regular"/>
              </a:rPr>
              <a:t>3. WorldHelp.net: $5 provides one Bible to Christians in persecution </a:t>
            </a:r>
          </a:p>
          <a:p>
            <a:r>
              <a:rPr lang="en-US" sz="800" dirty="0">
                <a:solidFill>
                  <a:schemeClr val="tx1">
                    <a:lumMod val="50000"/>
                    <a:lumOff val="50000"/>
                  </a:schemeClr>
                </a:solidFill>
                <a:latin typeface="Source Sans Pro Regular"/>
              </a:rPr>
              <a:t>4. International Justice Mission (www.ijm.org): $105 to cover trial</a:t>
            </a:r>
          </a:p>
          <a:p>
            <a:r>
              <a:rPr lang="en-US" sz="800" dirty="0">
                <a:solidFill>
                  <a:schemeClr val="tx1">
                    <a:lumMod val="50000"/>
                    <a:lumOff val="50000"/>
                  </a:schemeClr>
                </a:solidFill>
                <a:latin typeface="Source Sans Pro Regular"/>
              </a:rPr>
              <a:t> fees for one case defending a victim of human trafficking.</a:t>
            </a:r>
          </a:p>
          <a:p>
            <a:r>
              <a:rPr lang="en-US" sz="800" dirty="0">
                <a:solidFill>
                  <a:schemeClr val="tx1">
                    <a:lumMod val="50000"/>
                    <a:lumOff val="50000"/>
                  </a:schemeClr>
                </a:solidFill>
                <a:latin typeface="Source Sans Pro Regular"/>
              </a:rPr>
              <a:t>5. Samaritanspurse.org: $25 provides a shoebox to one needy child. </a:t>
            </a:r>
          </a:p>
          <a:p>
            <a:r>
              <a:rPr lang="en-US" sz="800" dirty="0">
                <a:solidFill>
                  <a:schemeClr val="tx1">
                    <a:lumMod val="50000"/>
                    <a:lumOff val="50000"/>
                  </a:schemeClr>
                </a:solidFill>
                <a:latin typeface="Source Sans Pro Regular"/>
              </a:rPr>
              <a:t>6. Heartbeatinternational.org: $4 provides one consultant call to a </a:t>
            </a:r>
          </a:p>
          <a:p>
            <a:r>
              <a:rPr lang="en-US" sz="800" dirty="0">
                <a:solidFill>
                  <a:schemeClr val="tx1">
                    <a:lumMod val="50000"/>
                    <a:lumOff val="50000"/>
                  </a:schemeClr>
                </a:solidFill>
                <a:latin typeface="Source Sans Pro Regular"/>
              </a:rPr>
              <a:t>frightened pregnant woman </a:t>
            </a:r>
          </a:p>
        </p:txBody>
      </p:sp>
      <p:grpSp>
        <p:nvGrpSpPr>
          <p:cNvPr id="3" name="Group 2">
            <a:extLst>
              <a:ext uri="{FF2B5EF4-FFF2-40B4-BE49-F238E27FC236}">
                <a16:creationId xmlns:a16="http://schemas.microsoft.com/office/drawing/2014/main" id="{4B526F45-CB86-A946-9140-8F02E08A3841}"/>
              </a:ext>
            </a:extLst>
          </p:cNvPr>
          <p:cNvGrpSpPr/>
          <p:nvPr/>
        </p:nvGrpSpPr>
        <p:grpSpPr>
          <a:xfrm>
            <a:off x="3518550" y="208350"/>
            <a:ext cx="8178506" cy="5502686"/>
            <a:chOff x="3518550" y="208350"/>
            <a:chExt cx="8178506" cy="5502686"/>
          </a:xfrm>
        </p:grpSpPr>
        <p:pic>
          <p:nvPicPr>
            <p:cNvPr id="6" name="Picture 5">
              <a:extLst>
                <a:ext uri="{FF2B5EF4-FFF2-40B4-BE49-F238E27FC236}">
                  <a16:creationId xmlns:a16="http://schemas.microsoft.com/office/drawing/2014/main" id="{6F535232-6410-4F34-9C1E-6CB4110F3185}"/>
                </a:ext>
              </a:extLst>
            </p:cNvPr>
            <p:cNvPicPr>
              <a:picLocks noChangeAspect="1"/>
            </p:cNvPicPr>
            <p:nvPr/>
          </p:nvPicPr>
          <p:blipFill rotWithShape="1">
            <a:blip r:embed="rId2"/>
            <a:srcRect b="44811"/>
            <a:stretch/>
          </p:blipFill>
          <p:spPr>
            <a:xfrm>
              <a:off x="3518550" y="208350"/>
              <a:ext cx="8178506" cy="3298785"/>
            </a:xfrm>
            <a:prstGeom prst="rect">
              <a:avLst/>
            </a:prstGeom>
          </p:spPr>
        </p:pic>
        <p:pic>
          <p:nvPicPr>
            <p:cNvPr id="7" name="Picture 6">
              <a:extLst>
                <a:ext uri="{FF2B5EF4-FFF2-40B4-BE49-F238E27FC236}">
                  <a16:creationId xmlns:a16="http://schemas.microsoft.com/office/drawing/2014/main" id="{7648AD9D-59C0-0F49-BDE6-DB40B4D9CDAB}"/>
                </a:ext>
              </a:extLst>
            </p:cNvPr>
            <p:cNvPicPr>
              <a:picLocks noChangeAspect="1"/>
            </p:cNvPicPr>
            <p:nvPr/>
          </p:nvPicPr>
          <p:blipFill rotWithShape="1">
            <a:blip r:embed="rId2"/>
            <a:srcRect t="62354"/>
            <a:stretch/>
          </p:blipFill>
          <p:spPr>
            <a:xfrm>
              <a:off x="3518550" y="3460832"/>
              <a:ext cx="8178506" cy="2250204"/>
            </a:xfrm>
            <a:prstGeom prst="rect">
              <a:avLst/>
            </a:prstGeom>
          </p:spPr>
        </p:pic>
      </p:grpSp>
    </p:spTree>
    <p:extLst>
      <p:ext uri="{BB962C8B-B14F-4D97-AF65-F5344CB8AC3E}">
        <p14:creationId xmlns:p14="http://schemas.microsoft.com/office/powerpoint/2010/main" val="354525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nodePh="1">
                                  <p:stCondLst>
                                    <p:cond delay="30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ppt_x"/>
                                          </p:val>
                                        </p:tav>
                                        <p:tav tm="100000">
                                          <p:val>
                                            <p:strVal val="#ppt_x"/>
                                          </p:val>
                                        </p:tav>
                                      </p:tavLst>
                                    </p:anim>
                                    <p:anim calcmode="lin" valueType="num">
                                      <p:cBhvr additive="base">
                                        <p:cTn id="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29D61284-5366-614F-BBBA-7D76FFDD70E1}"/>
              </a:ext>
            </a:extLst>
          </p:cNvPr>
          <p:cNvSpPr txBox="1">
            <a:spLocks/>
          </p:cNvSpPr>
          <p:nvPr/>
        </p:nvSpPr>
        <p:spPr>
          <a:xfrm>
            <a:off x="3692358" y="1920175"/>
            <a:ext cx="7864169" cy="46612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lvl="0" fontAlgn="base">
              <a:lnSpc>
                <a:spcPct val="100000"/>
              </a:lnSpc>
              <a:spcAft>
                <a:spcPct val="0"/>
              </a:spcAft>
              <a:defRPr/>
            </a:pPr>
            <a:r>
              <a:rPr lang="en-US" sz="4000" b="0" dirty="0">
                <a:solidFill>
                  <a:schemeClr val="bg2"/>
                </a:solidFill>
                <a:latin typeface="Source Sans Pro SemiBold" panose="020B0503030403020204" pitchFamily="34" charset="0"/>
                <a:ea typeface="Source Sans Pro SemiBold" panose="020B0503030403020204" pitchFamily="34" charset="0"/>
                <a:cs typeface="Arial" pitchFamily="34" charset="0"/>
              </a:rPr>
              <a:t>Emergency Fund</a:t>
            </a:r>
            <a:endParaRPr lang="en-US" sz="4000" b="0" spc="300" dirty="0">
              <a:solidFill>
                <a:schemeClr val="bg2"/>
              </a:solidFill>
              <a:latin typeface="Source Sans Pro SemiBold" panose="020B0503030403020204" pitchFamily="34" charset="0"/>
              <a:ea typeface="Source Sans Pro SemiBold" panose="020B0503030403020204" pitchFamily="34" charset="0"/>
              <a:cs typeface="Arial" pitchFamily="34" charset="0"/>
            </a:endParaRPr>
          </a:p>
        </p:txBody>
      </p:sp>
      <p:sp>
        <p:nvSpPr>
          <p:cNvPr id="3" name="Title 2">
            <a:extLst>
              <a:ext uri="{FF2B5EF4-FFF2-40B4-BE49-F238E27FC236}">
                <a16:creationId xmlns:a16="http://schemas.microsoft.com/office/drawing/2014/main" id="{FF18621E-F2CB-0E43-A66F-79A4A7B4099A}"/>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9D13F564-57E3-D64B-8F7E-C5AFA82FD75D}"/>
              </a:ext>
            </a:extLst>
          </p:cNvPr>
          <p:cNvPicPr>
            <a:picLocks noChangeAspect="1"/>
          </p:cNvPicPr>
          <p:nvPr/>
        </p:nvPicPr>
        <p:blipFill>
          <a:blip r:embed="rId2"/>
          <a:stretch>
            <a:fillRect/>
          </a:stretch>
        </p:blipFill>
        <p:spPr>
          <a:xfrm flipH="1">
            <a:off x="0" y="-1270661"/>
            <a:ext cx="12884727" cy="8276585"/>
          </a:xfrm>
          <a:prstGeom prst="rect">
            <a:avLst/>
          </a:prstGeom>
        </p:spPr>
      </p:pic>
      <p:sp>
        <p:nvSpPr>
          <p:cNvPr id="10" name="Title 1">
            <a:extLst>
              <a:ext uri="{FF2B5EF4-FFF2-40B4-BE49-F238E27FC236}">
                <a16:creationId xmlns:a16="http://schemas.microsoft.com/office/drawing/2014/main" id="{BEFD6D47-1BCF-A04F-930F-84B8E8BAF2B5}"/>
              </a:ext>
            </a:extLst>
          </p:cNvPr>
          <p:cNvSpPr txBox="1">
            <a:spLocks/>
          </p:cNvSpPr>
          <p:nvPr/>
        </p:nvSpPr>
        <p:spPr>
          <a:xfrm>
            <a:off x="2246541" y="103410"/>
            <a:ext cx="9057882" cy="2691218"/>
          </a:xfrm>
          <a:prstGeom prst="rect">
            <a:avLst/>
          </a:prstGeom>
        </p:spPr>
        <p:txBody>
          <a:bodyPr>
            <a:noAutofit/>
          </a:bodyPr>
          <a:lstStyle>
            <a:lvl1pPr algn="l" defTabSz="914400" rtl="0" eaLnBrk="1" latinLnBrk="0" hangingPunct="1">
              <a:lnSpc>
                <a:spcPct val="75000"/>
              </a:lnSpc>
              <a:spcBef>
                <a:spcPct val="0"/>
              </a:spcBef>
              <a:buNone/>
              <a:defRPr sz="4800" b="0" i="0" kern="1200">
                <a:solidFill>
                  <a:schemeClr val="tx1"/>
                </a:solidFill>
                <a:latin typeface="Asap Condensed Regular"/>
                <a:ea typeface="Asap Condensed Regular"/>
                <a:cs typeface="Asap Condensed Regular"/>
              </a:defRPr>
            </a:lvl1pPr>
          </a:lstStyle>
          <a:p>
            <a:pPr algn="ctr">
              <a:lnSpc>
                <a:spcPct val="100000"/>
              </a:lnSpc>
            </a:pPr>
            <a:r>
              <a:rPr lang="en-US" sz="2800" dirty="0">
                <a:solidFill>
                  <a:schemeClr val="bg2"/>
                </a:solidFill>
                <a:latin typeface="Source Sans Pro" panose="020B0503030403020204" pitchFamily="34" charset="0"/>
                <a:ea typeface="Source Sans Pro" panose="020B0503030403020204" pitchFamily="34" charset="0"/>
                <a:cs typeface="Open Sans" panose="020B0606030504020204" pitchFamily="34" charset="0"/>
              </a:rPr>
              <a:t>Guatemala Village Transformation Project</a:t>
            </a:r>
          </a:p>
        </p:txBody>
      </p:sp>
      <p:pic>
        <p:nvPicPr>
          <p:cNvPr id="5" name="Picture 4">
            <a:extLst>
              <a:ext uri="{FF2B5EF4-FFF2-40B4-BE49-F238E27FC236}">
                <a16:creationId xmlns:a16="http://schemas.microsoft.com/office/drawing/2014/main" id="{58E1B73F-B350-4DC4-A13F-49EF86E38C79}"/>
              </a:ext>
            </a:extLst>
          </p:cNvPr>
          <p:cNvPicPr>
            <a:picLocks noChangeAspect="1"/>
          </p:cNvPicPr>
          <p:nvPr/>
        </p:nvPicPr>
        <p:blipFill>
          <a:blip r:embed="rId3"/>
          <a:stretch>
            <a:fillRect/>
          </a:stretch>
        </p:blipFill>
        <p:spPr>
          <a:xfrm>
            <a:off x="5878132" y="810891"/>
            <a:ext cx="4097028" cy="2731352"/>
          </a:xfrm>
          <a:prstGeom prst="rect">
            <a:avLst/>
          </a:prstGeom>
          <a:effectLst>
            <a:outerShdw blurRad="749300" dist="190500" dir="4740000" algn="ctr" rotWithShape="0">
              <a:srgbClr val="000000"/>
            </a:outerShdw>
          </a:effectLst>
        </p:spPr>
      </p:pic>
      <p:sp>
        <p:nvSpPr>
          <p:cNvPr id="7" name="TextBox 6"/>
          <p:cNvSpPr txBox="1"/>
          <p:nvPr/>
        </p:nvSpPr>
        <p:spPr>
          <a:xfrm>
            <a:off x="2465336" y="4603467"/>
            <a:ext cx="2772277" cy="646331"/>
          </a:xfrm>
          <a:prstGeom prst="rect">
            <a:avLst/>
          </a:prstGeom>
          <a:noFill/>
        </p:spPr>
        <p:txBody>
          <a:bodyPr wrap="square" rtlCol="0">
            <a:spAutoFit/>
          </a:bodyPr>
          <a:lstStyle/>
          <a:p>
            <a:r>
              <a:rPr lang="en-US" dirty="0">
                <a:solidFill>
                  <a:schemeClr val="bg1"/>
                </a:solidFill>
                <a:latin typeface="Source Sans Pro" panose="020B0503030403020204" pitchFamily="34" charset="0"/>
                <a:ea typeface="Source Sans Pro" panose="020B0503030403020204" pitchFamily="34" charset="0"/>
              </a:rPr>
              <a:t>Pastor in the village of</a:t>
            </a:r>
          </a:p>
          <a:p>
            <a:r>
              <a:rPr lang="en-US" dirty="0">
                <a:solidFill>
                  <a:schemeClr val="bg1"/>
                </a:solidFill>
                <a:latin typeface="Source Sans Pro" panose="020B0503030403020204" pitchFamily="34" charset="0"/>
                <a:ea typeface="Source Sans Pro" panose="020B0503030403020204" pitchFamily="34" charset="0"/>
              </a:rPr>
              <a:t>Colonia </a:t>
            </a:r>
            <a:r>
              <a:rPr lang="en-US" dirty="0" err="1">
                <a:solidFill>
                  <a:schemeClr val="bg1"/>
                </a:solidFill>
                <a:latin typeface="Source Sans Pro" panose="020B0503030403020204" pitchFamily="34" charset="0"/>
                <a:ea typeface="Source Sans Pro" panose="020B0503030403020204" pitchFamily="34" charset="0"/>
              </a:rPr>
              <a:t>Tawayni</a:t>
            </a:r>
            <a:r>
              <a:rPr lang="en-US" dirty="0">
                <a:solidFill>
                  <a:schemeClr val="bg1"/>
                </a:solidFill>
                <a:latin typeface="Source Sans Pro" panose="020B0503030403020204" pitchFamily="34" charset="0"/>
                <a:ea typeface="Source Sans Pro" panose="020B0503030403020204" pitchFamily="34" charset="0"/>
              </a:rPr>
              <a:t>, La Union</a:t>
            </a:r>
          </a:p>
        </p:txBody>
      </p:sp>
      <mc:AlternateContent xmlns:mc="http://schemas.openxmlformats.org/markup-compatibility/2006" xmlns:p14="http://schemas.microsoft.com/office/powerpoint/2010/main">
        <mc:Choice Requires="p14">
          <p:contentPart p14:bwMode="auto" r:id="rId4">
            <p14:nvContentPartPr>
              <p14:cNvPr id="41" name="Ink 40"/>
              <p14:cNvContentPartPr/>
              <p14:nvPr/>
            </p14:nvContentPartPr>
            <p14:xfrm>
              <a:off x="2242101" y="4438187"/>
              <a:ext cx="3218749" cy="1105920"/>
            </p14:xfrm>
          </p:contentPart>
        </mc:Choice>
        <mc:Fallback xmlns="">
          <p:pic>
            <p:nvPicPr>
              <p:cNvPr id="41" name="Ink 40"/>
              <p:cNvPicPr/>
              <p:nvPr/>
            </p:nvPicPr>
            <p:blipFill>
              <a:blip r:embed="rId5"/>
              <a:stretch>
                <a:fillRect/>
              </a:stretch>
            </p:blipFill>
            <p:spPr>
              <a:xfrm>
                <a:off x="2226981" y="4423067"/>
                <a:ext cx="3248989" cy="1136160"/>
              </a:xfrm>
              <a:prstGeom prst="rect">
                <a:avLst/>
              </a:prstGeom>
            </p:spPr>
          </p:pic>
        </mc:Fallback>
      </mc:AlternateContent>
      <p:pic>
        <p:nvPicPr>
          <p:cNvPr id="13" name="Picture 12"/>
          <p:cNvPicPr>
            <a:picLocks noChangeAspect="1"/>
          </p:cNvPicPr>
          <p:nvPr/>
        </p:nvPicPr>
        <p:blipFill>
          <a:blip r:embed="rId6"/>
          <a:stretch>
            <a:fillRect/>
          </a:stretch>
        </p:blipFill>
        <p:spPr>
          <a:xfrm>
            <a:off x="1723098" y="733829"/>
            <a:ext cx="4957405" cy="3304936"/>
          </a:xfrm>
          <a:prstGeom prst="rect">
            <a:avLst/>
          </a:prstGeom>
          <a:effectLst>
            <a:outerShdw blurRad="749300" dist="190500" dir="4740000" algn="ctr" rotWithShape="0">
              <a:srgbClr val="000000"/>
            </a:outerShdw>
          </a:effectLst>
        </p:spPr>
      </p:pic>
      <p:pic>
        <p:nvPicPr>
          <p:cNvPr id="8" name="Picture 7">
            <a:extLst>
              <a:ext uri="{FF2B5EF4-FFF2-40B4-BE49-F238E27FC236}">
                <a16:creationId xmlns:a16="http://schemas.microsoft.com/office/drawing/2014/main" id="{ADA49F7F-AD96-486A-BDE6-787F5F711DA0}"/>
              </a:ext>
            </a:extLst>
          </p:cNvPr>
          <p:cNvPicPr>
            <a:picLocks noChangeAspect="1"/>
          </p:cNvPicPr>
          <p:nvPr/>
        </p:nvPicPr>
        <p:blipFill>
          <a:blip r:embed="rId7"/>
          <a:stretch>
            <a:fillRect/>
          </a:stretch>
        </p:blipFill>
        <p:spPr>
          <a:xfrm>
            <a:off x="6235221" y="3360506"/>
            <a:ext cx="4157220" cy="2771480"/>
          </a:xfrm>
          <a:prstGeom prst="rect">
            <a:avLst/>
          </a:prstGeom>
          <a:effectLst>
            <a:outerShdw blurRad="749300" dist="190500" dir="4740000" algn="ctr" rotWithShape="0">
              <a:srgbClr val="000000"/>
            </a:outerShdw>
          </a:effectLst>
        </p:spPr>
        <p:style>
          <a:lnRef idx="0">
            <a:schemeClr val="accent3"/>
          </a:lnRef>
          <a:fillRef idx="3">
            <a:schemeClr val="accent3"/>
          </a:fillRef>
          <a:effectRef idx="3">
            <a:schemeClr val="accent3"/>
          </a:effectRef>
          <a:fontRef idx="minor">
            <a:schemeClr val="lt1"/>
          </a:fontRef>
        </p:style>
      </p:pic>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4492858" y="3324299"/>
              <a:ext cx="525960" cy="1223640"/>
            </p14:xfrm>
          </p:contentPart>
        </mc:Choice>
        <mc:Fallback xmlns="">
          <p:pic>
            <p:nvPicPr>
              <p:cNvPr id="4" name="Ink 3"/>
              <p:cNvPicPr/>
              <p:nvPr/>
            </p:nvPicPr>
            <p:blipFill>
              <a:blip r:embed="rId9"/>
              <a:stretch>
                <a:fillRect/>
              </a:stretch>
            </p:blipFill>
            <p:spPr>
              <a:xfrm>
                <a:off x="4477738" y="3309179"/>
                <a:ext cx="556200" cy="1253880"/>
              </a:xfrm>
              <a:prstGeom prst="rect">
                <a:avLst/>
              </a:prstGeom>
            </p:spPr>
          </p:pic>
        </mc:Fallback>
      </mc:AlternateContent>
      <p:sp>
        <p:nvSpPr>
          <p:cNvPr id="14" name="TextBox 13">
            <a:extLst>
              <a:ext uri="{FF2B5EF4-FFF2-40B4-BE49-F238E27FC236}">
                <a16:creationId xmlns:a16="http://schemas.microsoft.com/office/drawing/2014/main" id="{35547B16-C99F-4E1C-BE96-5ED5A43A0C25}"/>
              </a:ext>
            </a:extLst>
          </p:cNvPr>
          <p:cNvSpPr txBox="1"/>
          <p:nvPr/>
        </p:nvSpPr>
        <p:spPr>
          <a:xfrm>
            <a:off x="2670675" y="6347695"/>
            <a:ext cx="9521325" cy="369332"/>
          </a:xfrm>
          <a:prstGeom prst="rect">
            <a:avLst/>
          </a:prstGeom>
          <a:noFill/>
        </p:spPr>
        <p:txBody>
          <a:bodyPr wrap="square" rtlCol="0">
            <a:spAutoFit/>
          </a:bodyPr>
          <a:lstStyle/>
          <a:p>
            <a:r>
              <a:rPr lang="en-US" dirty="0">
                <a:solidFill>
                  <a:schemeClr val="bg1"/>
                </a:solidFill>
                <a:latin typeface="Source Sans Pro" panose="020B0503030403020204" pitchFamily="34" charset="0"/>
                <a:ea typeface="Source Sans Pro" panose="020B0503030403020204" pitchFamily="34" charset="0"/>
              </a:rPr>
              <a:t>Visit </a:t>
            </a:r>
            <a:r>
              <a:rPr lang="en-US" b="1" dirty="0">
                <a:solidFill>
                  <a:schemeClr val="accent6"/>
                </a:solidFill>
                <a:latin typeface="Source Sans Pro" panose="020B0503030403020204" pitchFamily="34" charset="0"/>
                <a:ea typeface="Source Sans Pro" panose="020B0503030403020204" pitchFamily="34" charset="0"/>
                <a:hlinkClick r:id="rId10">
                  <a:extLst>
                    <a:ext uri="{A12FA001-AC4F-418D-AE19-62706E023703}">
                      <ahyp:hlinkClr xmlns:ahyp="http://schemas.microsoft.com/office/drawing/2018/hyperlinkcolor" val="tx"/>
                    </a:ext>
                  </a:extLst>
                </a:hlinkClick>
              </a:rPr>
              <a:t>www.inspireinvesting.com/impact/</a:t>
            </a:r>
            <a:r>
              <a:rPr lang="en-US" b="1" dirty="0">
                <a:solidFill>
                  <a:schemeClr val="accent3"/>
                </a:solidFill>
                <a:latin typeface="Source Sans Pro" panose="020B0503030403020204" pitchFamily="34" charset="0"/>
                <a:ea typeface="Source Sans Pro" panose="020B0503030403020204" pitchFamily="34" charset="0"/>
                <a:hlinkClick r:id="rId10">
                  <a:extLst>
                    <a:ext uri="{A12FA001-AC4F-418D-AE19-62706E023703}">
                      <ahyp:hlinkClr xmlns:ahyp="http://schemas.microsoft.com/office/drawing/2018/hyperlinkcolor" val="tx"/>
                    </a:ext>
                  </a:extLst>
                </a:hlinkClick>
              </a:rPr>
              <a:t>village-transformation</a:t>
            </a:r>
            <a:r>
              <a:rPr lang="en-US" b="1" dirty="0">
                <a:solidFill>
                  <a:schemeClr val="accent3"/>
                </a:solidFill>
                <a:latin typeface="Source Sans Pro" panose="020B0503030403020204" pitchFamily="34" charset="0"/>
                <a:ea typeface="Source Sans Pro" panose="020B0503030403020204" pitchFamily="34" charset="0"/>
              </a:rPr>
              <a:t> </a:t>
            </a:r>
            <a:r>
              <a:rPr lang="en-US" dirty="0">
                <a:solidFill>
                  <a:schemeClr val="bg1"/>
                </a:solidFill>
                <a:latin typeface="Source Sans Pro" panose="020B0503030403020204" pitchFamily="34" charset="0"/>
                <a:ea typeface="Source Sans Pro" panose="020B0503030403020204" pitchFamily="34" charset="0"/>
              </a:rPr>
              <a:t>for more on this project</a:t>
            </a:r>
          </a:p>
        </p:txBody>
      </p:sp>
    </p:spTree>
    <p:extLst>
      <p:ext uri="{BB962C8B-B14F-4D97-AF65-F5344CB8AC3E}">
        <p14:creationId xmlns:p14="http://schemas.microsoft.com/office/powerpoint/2010/main" val="159465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0D24A7-B9C6-F945-B53C-B1CE1920698A}"/>
              </a:ext>
            </a:extLst>
          </p:cNvPr>
          <p:cNvPicPr>
            <a:picLocks noChangeAspect="1"/>
          </p:cNvPicPr>
          <p:nvPr/>
        </p:nvPicPr>
        <p:blipFill>
          <a:blip r:embed="rId2"/>
          <a:stretch>
            <a:fillRect/>
          </a:stretch>
        </p:blipFill>
        <p:spPr>
          <a:xfrm>
            <a:off x="-851768" y="-2512882"/>
            <a:ext cx="14079254" cy="9370882"/>
          </a:xfrm>
          <a:prstGeom prst="rect">
            <a:avLst/>
          </a:prstGeom>
        </p:spPr>
      </p:pic>
      <p:sp>
        <p:nvSpPr>
          <p:cNvPr id="5" name="Title 3"/>
          <p:cNvSpPr txBox="1">
            <a:spLocks/>
          </p:cNvSpPr>
          <p:nvPr/>
        </p:nvSpPr>
        <p:spPr>
          <a:xfrm>
            <a:off x="1872122" y="589843"/>
            <a:ext cx="8105297" cy="1884468"/>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r>
              <a:rPr lang="en-US" sz="6000" b="0" dirty="0">
                <a:solidFill>
                  <a:schemeClr val="bg2"/>
                </a:solidFill>
                <a:latin typeface="Asap Condensed Regular"/>
              </a:rPr>
              <a:t>Recap</a:t>
            </a:r>
            <a:br>
              <a:rPr lang="en-US" sz="6000" b="0" dirty="0">
                <a:solidFill>
                  <a:schemeClr val="bg2"/>
                </a:solidFill>
                <a:latin typeface="Asap Condensed Regular"/>
              </a:rPr>
            </a:br>
            <a:br>
              <a:rPr lang="en-US" sz="6000" b="0" dirty="0">
                <a:solidFill>
                  <a:schemeClr val="bg2"/>
                </a:solidFill>
                <a:latin typeface="Asap Condensed Regular"/>
              </a:rPr>
            </a:br>
            <a:endParaRPr lang="en-US" sz="6000" b="0" dirty="0">
              <a:solidFill>
                <a:schemeClr val="bg2"/>
              </a:solidFill>
              <a:latin typeface="Asap Condensed Regular"/>
            </a:endParaRPr>
          </a:p>
          <a:p>
            <a:pPr algn="ctr"/>
            <a:endParaRPr lang="en-US" sz="6000" b="0" dirty="0">
              <a:solidFill>
                <a:schemeClr val="bg2"/>
              </a:solidFill>
              <a:latin typeface="Asap Condensed Regular"/>
            </a:endParaRPr>
          </a:p>
        </p:txBody>
      </p:sp>
      <p:sp>
        <p:nvSpPr>
          <p:cNvPr id="6" name="Title 3"/>
          <p:cNvSpPr txBox="1">
            <a:spLocks/>
          </p:cNvSpPr>
          <p:nvPr/>
        </p:nvSpPr>
        <p:spPr>
          <a:xfrm>
            <a:off x="547856" y="4394748"/>
            <a:ext cx="4907241" cy="46612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endParaRPr lang="en-US" sz="1400" b="0" dirty="0">
              <a:solidFill>
                <a:srgbClr val="FFFFFF"/>
              </a:solidFill>
              <a:latin typeface="Source Sans Pro" charset="0"/>
              <a:ea typeface="Source Sans Pro" charset="0"/>
              <a:cs typeface="Source Sans Pro" charset="0"/>
            </a:endParaRPr>
          </a:p>
        </p:txBody>
      </p:sp>
      <p:pic>
        <p:nvPicPr>
          <p:cNvPr id="7" name="Picture 6">
            <a:extLst>
              <a:ext uri="{FF2B5EF4-FFF2-40B4-BE49-F238E27FC236}">
                <a16:creationId xmlns:a16="http://schemas.microsoft.com/office/drawing/2014/main" id="{800806D2-6E6D-2B4A-B40E-9DC2975B21A2}"/>
              </a:ext>
            </a:extLst>
          </p:cNvPr>
          <p:cNvPicPr>
            <a:picLocks noChangeAspect="1"/>
          </p:cNvPicPr>
          <p:nvPr/>
        </p:nvPicPr>
        <p:blipFill>
          <a:blip r:embed="rId3"/>
          <a:stretch>
            <a:fillRect/>
          </a:stretch>
        </p:blipFill>
        <p:spPr>
          <a:xfrm>
            <a:off x="10795038" y="6337216"/>
            <a:ext cx="1104989" cy="345939"/>
          </a:xfrm>
          <a:prstGeom prst="rect">
            <a:avLst/>
          </a:prstGeom>
        </p:spPr>
      </p:pic>
      <p:sp>
        <p:nvSpPr>
          <p:cNvPr id="2" name="Rectangle 1">
            <a:extLst>
              <a:ext uri="{FF2B5EF4-FFF2-40B4-BE49-F238E27FC236}">
                <a16:creationId xmlns:a16="http://schemas.microsoft.com/office/drawing/2014/main" id="{CCF2EDA5-665D-D54B-8067-985A476497AB}"/>
              </a:ext>
            </a:extLst>
          </p:cNvPr>
          <p:cNvSpPr/>
          <p:nvPr/>
        </p:nvSpPr>
        <p:spPr>
          <a:xfrm>
            <a:off x="3048000" y="1997839"/>
            <a:ext cx="6096000" cy="3539430"/>
          </a:xfrm>
          <a:prstGeom prst="rect">
            <a:avLst/>
          </a:prstGeom>
        </p:spPr>
        <p:txBody>
          <a:bodyPr>
            <a:spAutoFit/>
          </a:bodyPr>
          <a:lstStyle/>
          <a:p>
            <a:pPr marL="457200" indent="-457200">
              <a:buFont typeface="Wingdings" pitchFamily="2" charset="2"/>
              <a:buChar char="ü"/>
            </a:pPr>
            <a:r>
              <a:rPr lang="en-US" sz="2800" dirty="0">
                <a:solidFill>
                  <a:schemeClr val="bg2"/>
                </a:solidFill>
                <a:latin typeface="Source Sans Pro" panose="020B0503030403020204" pitchFamily="34" charset="0"/>
                <a:ea typeface="Source Sans Pro" panose="020B0503030403020204" pitchFamily="34" charset="0"/>
                <a:cs typeface="Open Sans" panose="020B0606030504020204" pitchFamily="34" charset="0"/>
              </a:rPr>
              <a:t>Biblically Responsible Investing</a:t>
            </a:r>
          </a:p>
          <a:p>
            <a:pPr marL="457200" indent="-457200">
              <a:buFont typeface="Wingdings" pitchFamily="2" charset="2"/>
              <a:buChar char="ü"/>
            </a:pPr>
            <a:endParaRPr lang="en-US" sz="2800" dirty="0">
              <a:solidFill>
                <a:schemeClr val="bg2"/>
              </a:solidFill>
              <a:latin typeface="Source Sans Pro" panose="020B0503030403020204" pitchFamily="34" charset="0"/>
              <a:ea typeface="Source Sans Pro" panose="020B0503030403020204" pitchFamily="34" charset="0"/>
              <a:cs typeface="Open Sans" panose="020B0606030504020204" pitchFamily="34" charset="0"/>
            </a:endParaRPr>
          </a:p>
          <a:p>
            <a:pPr marL="457200" indent="-457200">
              <a:buFont typeface="Wingdings" pitchFamily="2" charset="2"/>
              <a:buChar char="ü"/>
            </a:pPr>
            <a:r>
              <a:rPr lang="en-US" sz="2800" dirty="0">
                <a:solidFill>
                  <a:schemeClr val="bg2"/>
                </a:solidFill>
                <a:latin typeface="Source Sans Pro" panose="020B0503030403020204" pitchFamily="34" charset="0"/>
                <a:ea typeface="Source Sans Pro" panose="020B0503030403020204" pitchFamily="34" charset="0"/>
                <a:cs typeface="Open Sans" panose="020B0606030504020204" pitchFamily="34" charset="0"/>
              </a:rPr>
              <a:t>Inspire Impact Score</a:t>
            </a:r>
          </a:p>
          <a:p>
            <a:pPr marL="457200" indent="-457200">
              <a:buFont typeface="Wingdings" pitchFamily="2" charset="2"/>
              <a:buChar char="ü"/>
            </a:pPr>
            <a:endParaRPr lang="en-US" sz="2800" dirty="0">
              <a:solidFill>
                <a:schemeClr val="bg2"/>
              </a:solidFill>
              <a:latin typeface="Source Sans Pro" panose="020B0503030403020204" pitchFamily="34" charset="0"/>
              <a:ea typeface="Source Sans Pro" panose="020B0503030403020204" pitchFamily="34" charset="0"/>
              <a:cs typeface="Open Sans" panose="020B0606030504020204" pitchFamily="34" charset="0"/>
            </a:endParaRPr>
          </a:p>
          <a:p>
            <a:pPr marL="457200" indent="-457200">
              <a:buFont typeface="Wingdings" pitchFamily="2" charset="2"/>
              <a:buChar char="ü"/>
            </a:pPr>
            <a:r>
              <a:rPr lang="en-US" sz="2800" dirty="0">
                <a:solidFill>
                  <a:schemeClr val="bg2"/>
                </a:solidFill>
                <a:latin typeface="Source Sans Pro" panose="020B0503030403020204" pitchFamily="34" charset="0"/>
                <a:ea typeface="Source Sans Pro" panose="020B0503030403020204" pitchFamily="34" charset="0"/>
                <a:cs typeface="Open Sans" panose="020B0606030504020204" pitchFamily="34" charset="0"/>
              </a:rPr>
              <a:t>Performance &amp; Research</a:t>
            </a:r>
          </a:p>
          <a:p>
            <a:pPr marL="457200" indent="-457200">
              <a:buFont typeface="Wingdings" pitchFamily="2" charset="2"/>
              <a:buChar char="ü"/>
            </a:pPr>
            <a:endParaRPr lang="en-US" sz="2800" dirty="0">
              <a:solidFill>
                <a:schemeClr val="bg2"/>
              </a:solidFill>
              <a:latin typeface="Source Sans Pro" panose="020B0503030403020204" pitchFamily="34" charset="0"/>
              <a:ea typeface="Source Sans Pro" panose="020B0503030403020204" pitchFamily="34" charset="0"/>
              <a:cs typeface="Open Sans" panose="020B0606030504020204" pitchFamily="34" charset="0"/>
            </a:endParaRPr>
          </a:p>
          <a:p>
            <a:pPr marL="457200" indent="-457200">
              <a:buFont typeface="Wingdings" pitchFamily="2" charset="2"/>
              <a:buChar char="ü"/>
            </a:pPr>
            <a:r>
              <a:rPr lang="en-US" sz="2800" dirty="0">
                <a:solidFill>
                  <a:schemeClr val="bg2"/>
                </a:solidFill>
                <a:latin typeface="Source Sans Pro" panose="020B0503030403020204" pitchFamily="34" charset="0"/>
                <a:ea typeface="Source Sans Pro" panose="020B0503030403020204" pitchFamily="34" charset="0"/>
                <a:cs typeface="Open Sans" panose="020B0606030504020204" pitchFamily="34" charset="0"/>
              </a:rPr>
              <a:t>Kingdom Impact</a:t>
            </a:r>
          </a:p>
          <a:p>
            <a:pPr marL="457200" indent="-457200">
              <a:buFont typeface="Wingdings" pitchFamily="2" charset="2"/>
              <a:buChar char="ü"/>
            </a:pPr>
            <a:endParaRPr lang="en-US" sz="2800" dirty="0">
              <a:solidFill>
                <a:schemeClr val="bg2"/>
              </a:solidFill>
              <a:latin typeface="Source Sans Pro" panose="020B0503030403020204" pitchFamily="34" charset="0"/>
              <a:ea typeface="Source Sans Pro" panose="020B0503030403020204" pitchFamily="34" charset="0"/>
              <a:cs typeface="Open Sans" panose="020B0606030504020204" pitchFamily="34" charset="0"/>
            </a:endParaRPr>
          </a:p>
        </p:txBody>
      </p:sp>
    </p:spTree>
    <p:extLst>
      <p:ext uri="{BB962C8B-B14F-4D97-AF65-F5344CB8AC3E}">
        <p14:creationId xmlns:p14="http://schemas.microsoft.com/office/powerpoint/2010/main" val="95947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decel="50000" fill="hold" grpId="0" nodeType="after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B63996A-1E7C-AF40-9CE2-BE64096132EE}"/>
              </a:ext>
            </a:extLst>
          </p:cNvPr>
          <p:cNvPicPr>
            <a:picLocks noChangeAspect="1"/>
          </p:cNvPicPr>
          <p:nvPr/>
        </p:nvPicPr>
        <p:blipFill>
          <a:blip r:embed="rId2"/>
          <a:stretch>
            <a:fillRect/>
          </a:stretch>
        </p:blipFill>
        <p:spPr>
          <a:xfrm>
            <a:off x="-157635" y="-720090"/>
            <a:ext cx="12507268" cy="8298180"/>
          </a:xfrm>
          <a:prstGeom prst="rect">
            <a:avLst/>
          </a:prstGeom>
        </p:spPr>
      </p:pic>
      <p:sp>
        <p:nvSpPr>
          <p:cNvPr id="2" name="Title 1">
            <a:extLst>
              <a:ext uri="{FF2B5EF4-FFF2-40B4-BE49-F238E27FC236}">
                <a16:creationId xmlns:a16="http://schemas.microsoft.com/office/drawing/2014/main" id="{35C000B3-653B-2641-BCD9-5ACA2CF87AF0}"/>
              </a:ext>
            </a:extLst>
          </p:cNvPr>
          <p:cNvSpPr>
            <a:spLocks noGrp="1"/>
          </p:cNvSpPr>
          <p:nvPr>
            <p:ph type="title"/>
          </p:nvPr>
        </p:nvSpPr>
        <p:spPr>
          <a:xfrm>
            <a:off x="577959" y="2422216"/>
            <a:ext cx="2556163" cy="1630546"/>
          </a:xfrm>
        </p:spPr>
        <p:txBody>
          <a:bodyPr/>
          <a:lstStyle/>
          <a:p>
            <a:br>
              <a:rPr lang="en-US" spc="-151" dirty="0">
                <a:solidFill>
                  <a:schemeClr val="bg2"/>
                </a:solidFill>
              </a:rPr>
            </a:br>
            <a:r>
              <a:rPr lang="en-US" spc="-151" dirty="0">
                <a:solidFill>
                  <a:schemeClr val="bg2"/>
                </a:solidFill>
              </a:rPr>
              <a:t>Today’s</a:t>
            </a:r>
            <a:br>
              <a:rPr lang="en-US" spc="-151" dirty="0">
                <a:solidFill>
                  <a:schemeClr val="bg2"/>
                </a:solidFill>
              </a:rPr>
            </a:br>
            <a:r>
              <a:rPr lang="en-US" spc="-151" dirty="0">
                <a:solidFill>
                  <a:schemeClr val="bg2"/>
                </a:solidFill>
              </a:rPr>
              <a:t>Speaker</a:t>
            </a:r>
            <a:endParaRPr lang="en-US" dirty="0"/>
          </a:p>
        </p:txBody>
      </p:sp>
      <p:sp>
        <p:nvSpPr>
          <p:cNvPr id="3" name="Picture Placeholder 2">
            <a:extLst>
              <a:ext uri="{FF2B5EF4-FFF2-40B4-BE49-F238E27FC236}">
                <a16:creationId xmlns:a16="http://schemas.microsoft.com/office/drawing/2014/main" id="{531B23B3-9279-584A-814C-A8BAFEA3CE05}"/>
              </a:ext>
            </a:extLst>
          </p:cNvPr>
          <p:cNvSpPr>
            <a:spLocks noGrp="1"/>
          </p:cNvSpPr>
          <p:nvPr>
            <p:ph type="pic" sz="quarter" idx="10"/>
          </p:nvPr>
        </p:nvSpPr>
        <p:spPr>
          <a:xfrm>
            <a:off x="3238580" y="1684530"/>
            <a:ext cx="3024629" cy="3024629"/>
          </a:xfrm>
          <a:ln w="50800">
            <a:solidFill>
              <a:schemeClr val="bg2"/>
            </a:solidFill>
          </a:ln>
        </p:spPr>
      </p:sp>
      <p:sp>
        <p:nvSpPr>
          <p:cNvPr id="8" name="Content Placeholder 2">
            <a:extLst>
              <a:ext uri="{FF2B5EF4-FFF2-40B4-BE49-F238E27FC236}">
                <a16:creationId xmlns:a16="http://schemas.microsoft.com/office/drawing/2014/main" id="{257E7AD5-5CD2-4A45-ADFB-92E7F48F3DB9}"/>
              </a:ext>
            </a:extLst>
          </p:cNvPr>
          <p:cNvSpPr txBox="1">
            <a:spLocks/>
          </p:cNvSpPr>
          <p:nvPr/>
        </p:nvSpPr>
        <p:spPr>
          <a:xfrm>
            <a:off x="7080332" y="769722"/>
            <a:ext cx="42672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Advisor Name</a:t>
            </a:r>
          </a:p>
          <a:p>
            <a:pPr marL="0" indent="0">
              <a:buNone/>
            </a:pPr>
            <a:b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2-3 Sentence Bio</a:t>
            </a:r>
          </a:p>
        </p:txBody>
      </p:sp>
    </p:spTree>
    <p:extLst>
      <p:ext uri="{BB962C8B-B14F-4D97-AF65-F5344CB8AC3E}">
        <p14:creationId xmlns:p14="http://schemas.microsoft.com/office/powerpoint/2010/main" val="103121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97484DB-F674-9E4C-BA19-08AAACE537CC}"/>
              </a:ext>
            </a:extLst>
          </p:cNvPr>
          <p:cNvSpPr/>
          <p:nvPr/>
        </p:nvSpPr>
        <p:spPr>
          <a:xfrm>
            <a:off x="9127619" y="0"/>
            <a:ext cx="3095913" cy="7546428"/>
          </a:xfrm>
          <a:prstGeom prst="rect">
            <a:avLst/>
          </a:prstGeom>
          <a:solidFill>
            <a:srgbClr val="287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335DC9B-3D73-714C-98A5-35781BFE42F1}"/>
              </a:ext>
            </a:extLst>
          </p:cNvPr>
          <p:cNvSpPr/>
          <p:nvPr/>
        </p:nvSpPr>
        <p:spPr>
          <a:xfrm>
            <a:off x="6079619" y="0"/>
            <a:ext cx="3095913" cy="7546428"/>
          </a:xfrm>
          <a:prstGeom prst="rect">
            <a:avLst/>
          </a:prstGeom>
          <a:solidFill>
            <a:srgbClr val="246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8CFA02C-B92B-EE4A-B310-A192F459CAFD}"/>
              </a:ext>
            </a:extLst>
          </p:cNvPr>
          <p:cNvSpPr/>
          <p:nvPr/>
        </p:nvSpPr>
        <p:spPr>
          <a:xfrm>
            <a:off x="3021108" y="0"/>
            <a:ext cx="3095913" cy="7546428"/>
          </a:xfrm>
          <a:prstGeom prst="rect">
            <a:avLst/>
          </a:prstGeom>
          <a:solidFill>
            <a:srgbClr val="1E5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E55909-C768-BD45-91D3-CA0723844577}"/>
              </a:ext>
            </a:extLst>
          </p:cNvPr>
          <p:cNvSpPr/>
          <p:nvPr/>
        </p:nvSpPr>
        <p:spPr>
          <a:xfrm>
            <a:off x="3447321" y="3568560"/>
            <a:ext cx="2394509" cy="954107"/>
          </a:xfrm>
          <a:prstGeom prst="rect">
            <a:avLst/>
          </a:prstGeom>
        </p:spPr>
        <p:txBody>
          <a:bodyPr wrap="square" anchor="t">
            <a:spAutoFit/>
          </a:bodyPr>
          <a:lstStyle/>
          <a:p>
            <a:r>
              <a:rPr lang="en-US" sz="2800" dirty="0">
                <a:solidFill>
                  <a:schemeClr val="bg2"/>
                </a:solidFill>
                <a:latin typeface="ASAP CONDENSED" panose="020F0806030202060203" pitchFamily="34" charset="77"/>
              </a:rPr>
              <a:t>Discover what you own</a:t>
            </a:r>
          </a:p>
        </p:txBody>
      </p:sp>
      <p:sp>
        <p:nvSpPr>
          <p:cNvPr id="52" name="Rectangle 51">
            <a:extLst>
              <a:ext uri="{FF2B5EF4-FFF2-40B4-BE49-F238E27FC236}">
                <a16:creationId xmlns:a16="http://schemas.microsoft.com/office/drawing/2014/main" id="{973D53B7-B594-AF46-84E3-4E1B2D8F2EB4}"/>
              </a:ext>
            </a:extLst>
          </p:cNvPr>
          <p:cNvSpPr/>
          <p:nvPr/>
        </p:nvSpPr>
        <p:spPr>
          <a:xfrm>
            <a:off x="6333605" y="3568560"/>
            <a:ext cx="2560470" cy="1384995"/>
          </a:xfrm>
          <a:prstGeom prst="rect">
            <a:avLst/>
          </a:prstGeom>
        </p:spPr>
        <p:txBody>
          <a:bodyPr wrap="square" anchor="t">
            <a:spAutoFit/>
          </a:bodyPr>
          <a:lstStyle/>
          <a:p>
            <a:r>
              <a:rPr lang="en-US" sz="2800" dirty="0">
                <a:solidFill>
                  <a:schemeClr val="bg2"/>
                </a:solidFill>
                <a:latin typeface="ASAP CONDENSED" panose="020F0806030202060203" pitchFamily="34" charset="77"/>
              </a:rPr>
              <a:t>Explore what biblical investing would look like </a:t>
            </a:r>
          </a:p>
        </p:txBody>
      </p:sp>
      <p:grpSp>
        <p:nvGrpSpPr>
          <p:cNvPr id="3" name="Group 2">
            <a:extLst>
              <a:ext uri="{FF2B5EF4-FFF2-40B4-BE49-F238E27FC236}">
                <a16:creationId xmlns:a16="http://schemas.microsoft.com/office/drawing/2014/main" id="{CF621BA6-BB31-1C43-A03C-2C43F9E0D47E}"/>
              </a:ext>
            </a:extLst>
          </p:cNvPr>
          <p:cNvGrpSpPr/>
          <p:nvPr/>
        </p:nvGrpSpPr>
        <p:grpSpPr>
          <a:xfrm>
            <a:off x="3329566" y="1340153"/>
            <a:ext cx="8568216" cy="3321968"/>
            <a:chOff x="3329566" y="4493261"/>
            <a:chExt cx="8568216" cy="3321968"/>
          </a:xfrm>
        </p:grpSpPr>
        <p:sp>
          <p:nvSpPr>
            <p:cNvPr id="13" name="Rectangle 12">
              <a:extLst>
                <a:ext uri="{FF2B5EF4-FFF2-40B4-BE49-F238E27FC236}">
                  <a16:creationId xmlns:a16="http://schemas.microsoft.com/office/drawing/2014/main" id="{04841BBB-5CF8-DE4A-AA89-F3FA3A1F50A5}"/>
                </a:ext>
              </a:extLst>
            </p:cNvPr>
            <p:cNvSpPr/>
            <p:nvPr/>
          </p:nvSpPr>
          <p:spPr>
            <a:xfrm>
              <a:off x="3329566" y="5830216"/>
              <a:ext cx="2531587" cy="724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ED04CF7C-3B6C-8644-BD85-CAC6DE241F69}"/>
                </a:ext>
              </a:extLst>
            </p:cNvPr>
            <p:cNvSpPr txBox="1">
              <a:spLocks/>
            </p:cNvSpPr>
            <p:nvPr/>
          </p:nvSpPr>
          <p:spPr>
            <a:xfrm>
              <a:off x="3447321" y="6006748"/>
              <a:ext cx="2327274" cy="180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spc="600" dirty="0">
                  <a:solidFill>
                    <a:schemeClr val="bg2"/>
                  </a:solidFill>
                  <a:latin typeface="ASAP CONDENSED" panose="020F0806030202060203" pitchFamily="34" charset="77"/>
                </a:rPr>
                <a:t>DISCOVER</a:t>
              </a:r>
            </a:p>
          </p:txBody>
        </p:sp>
        <p:sp>
          <p:nvSpPr>
            <p:cNvPr id="16" name="Rectangle 15">
              <a:extLst>
                <a:ext uri="{FF2B5EF4-FFF2-40B4-BE49-F238E27FC236}">
                  <a16:creationId xmlns:a16="http://schemas.microsoft.com/office/drawing/2014/main" id="{4EC05A34-A547-E843-908C-A618BA3CA593}"/>
                </a:ext>
              </a:extLst>
            </p:cNvPr>
            <p:cNvSpPr/>
            <p:nvPr/>
          </p:nvSpPr>
          <p:spPr>
            <a:xfrm>
              <a:off x="6389295" y="5830216"/>
              <a:ext cx="2531587" cy="724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C75B925D-5AC8-2E4E-875F-BC6D5E90C4B8}"/>
                </a:ext>
              </a:extLst>
            </p:cNvPr>
            <p:cNvSpPr txBox="1">
              <a:spLocks/>
            </p:cNvSpPr>
            <p:nvPr/>
          </p:nvSpPr>
          <p:spPr>
            <a:xfrm>
              <a:off x="6396122" y="6006748"/>
              <a:ext cx="2524760" cy="180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spc="600" dirty="0">
                  <a:solidFill>
                    <a:schemeClr val="bg2"/>
                  </a:solidFill>
                  <a:latin typeface="ASAP CONDENSED" panose="020F0806030202060203" pitchFamily="34" charset="77"/>
                </a:rPr>
                <a:t>EXPLORE</a:t>
              </a:r>
            </a:p>
          </p:txBody>
        </p:sp>
        <p:sp>
          <p:nvSpPr>
            <p:cNvPr id="14" name="Rectangle 13">
              <a:extLst>
                <a:ext uri="{FF2B5EF4-FFF2-40B4-BE49-F238E27FC236}">
                  <a16:creationId xmlns:a16="http://schemas.microsoft.com/office/drawing/2014/main" id="{235CE63A-7088-3E46-A12D-83BAA2FF84CB}"/>
                </a:ext>
              </a:extLst>
            </p:cNvPr>
            <p:cNvSpPr/>
            <p:nvPr/>
          </p:nvSpPr>
          <p:spPr>
            <a:xfrm>
              <a:off x="9366195" y="5830216"/>
              <a:ext cx="2531587" cy="724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0B7D8B63-D872-F541-B92F-1EC99493BAAC}"/>
                </a:ext>
              </a:extLst>
            </p:cNvPr>
            <p:cNvSpPr txBox="1">
              <a:spLocks/>
            </p:cNvSpPr>
            <p:nvPr/>
          </p:nvSpPr>
          <p:spPr>
            <a:xfrm>
              <a:off x="9483950" y="6006748"/>
              <a:ext cx="2278922" cy="180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spc="600" dirty="0">
                  <a:solidFill>
                    <a:schemeClr val="bg2"/>
                  </a:solidFill>
                  <a:latin typeface="ASAP CONDENSED" panose="020F0806030202060203" pitchFamily="34" charset="77"/>
                </a:rPr>
                <a:t>IMPACT</a:t>
              </a:r>
            </a:p>
          </p:txBody>
        </p:sp>
        <p:sp>
          <p:nvSpPr>
            <p:cNvPr id="27" name="Content Placeholder 2">
              <a:extLst>
                <a:ext uri="{FF2B5EF4-FFF2-40B4-BE49-F238E27FC236}">
                  <a16:creationId xmlns:a16="http://schemas.microsoft.com/office/drawing/2014/main" id="{2FF247E7-7E95-2045-88AA-C2FD7C7DCBB0}"/>
                </a:ext>
              </a:extLst>
            </p:cNvPr>
            <p:cNvSpPr txBox="1">
              <a:spLocks/>
            </p:cNvSpPr>
            <p:nvPr/>
          </p:nvSpPr>
          <p:spPr>
            <a:xfrm>
              <a:off x="3447321" y="4493261"/>
              <a:ext cx="2327274" cy="180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dirty="0">
                  <a:solidFill>
                    <a:schemeClr val="bg2"/>
                  </a:solidFill>
                  <a:latin typeface="ASAP CONDENSED" panose="020F0806030202060203" pitchFamily="34" charset="77"/>
                </a:rPr>
                <a:t>1.</a:t>
              </a:r>
            </a:p>
          </p:txBody>
        </p:sp>
        <p:sp>
          <p:nvSpPr>
            <p:cNvPr id="28" name="Content Placeholder 2">
              <a:extLst>
                <a:ext uri="{FF2B5EF4-FFF2-40B4-BE49-F238E27FC236}">
                  <a16:creationId xmlns:a16="http://schemas.microsoft.com/office/drawing/2014/main" id="{6A71DA66-5520-5443-8CA1-9F5405889138}"/>
                </a:ext>
              </a:extLst>
            </p:cNvPr>
            <p:cNvSpPr txBox="1">
              <a:spLocks/>
            </p:cNvSpPr>
            <p:nvPr/>
          </p:nvSpPr>
          <p:spPr>
            <a:xfrm>
              <a:off x="6396122" y="4493261"/>
              <a:ext cx="2524760" cy="180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dirty="0">
                  <a:solidFill>
                    <a:schemeClr val="bg2"/>
                  </a:solidFill>
                  <a:latin typeface="ASAP CONDENSED" panose="020F0806030202060203" pitchFamily="34" charset="77"/>
                </a:rPr>
                <a:t>2.</a:t>
              </a:r>
            </a:p>
          </p:txBody>
        </p:sp>
        <p:sp>
          <p:nvSpPr>
            <p:cNvPr id="30" name="Content Placeholder 2">
              <a:extLst>
                <a:ext uri="{FF2B5EF4-FFF2-40B4-BE49-F238E27FC236}">
                  <a16:creationId xmlns:a16="http://schemas.microsoft.com/office/drawing/2014/main" id="{8B59F86D-B167-4B47-A971-C217880DF20B}"/>
                </a:ext>
              </a:extLst>
            </p:cNvPr>
            <p:cNvSpPr txBox="1">
              <a:spLocks/>
            </p:cNvSpPr>
            <p:nvPr/>
          </p:nvSpPr>
          <p:spPr>
            <a:xfrm>
              <a:off x="9483950" y="4493261"/>
              <a:ext cx="2278922" cy="180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dirty="0">
                  <a:solidFill>
                    <a:schemeClr val="bg2"/>
                  </a:solidFill>
                  <a:latin typeface="ASAP CONDENSED" panose="020F0806030202060203" pitchFamily="34" charset="77"/>
                </a:rPr>
                <a:t>3.</a:t>
              </a:r>
            </a:p>
          </p:txBody>
        </p:sp>
      </p:grpSp>
      <p:sp>
        <p:nvSpPr>
          <p:cNvPr id="38" name="Rectangle 37">
            <a:extLst>
              <a:ext uri="{FF2B5EF4-FFF2-40B4-BE49-F238E27FC236}">
                <a16:creationId xmlns:a16="http://schemas.microsoft.com/office/drawing/2014/main" id="{D73CA5BB-0DEB-F444-8E63-56ECC59ACCCA}"/>
              </a:ext>
            </a:extLst>
          </p:cNvPr>
          <p:cNvSpPr/>
          <p:nvPr/>
        </p:nvSpPr>
        <p:spPr>
          <a:xfrm>
            <a:off x="9498941" y="3568560"/>
            <a:ext cx="2394509" cy="1384995"/>
          </a:xfrm>
          <a:prstGeom prst="rect">
            <a:avLst/>
          </a:prstGeom>
        </p:spPr>
        <p:txBody>
          <a:bodyPr wrap="square" anchor="t">
            <a:spAutoFit/>
          </a:bodyPr>
          <a:lstStyle/>
          <a:p>
            <a:r>
              <a:rPr lang="en-US" sz="2800" dirty="0">
                <a:solidFill>
                  <a:schemeClr val="bg2"/>
                </a:solidFill>
                <a:latin typeface="ASAP CONDENSED" panose="020F0806030202060203" pitchFamily="34" charset="77"/>
              </a:rPr>
              <a:t>Impact the world for God’s glory</a:t>
            </a:r>
          </a:p>
        </p:txBody>
      </p:sp>
      <p:sp>
        <p:nvSpPr>
          <p:cNvPr id="19" name="Title 1">
            <a:extLst>
              <a:ext uri="{FF2B5EF4-FFF2-40B4-BE49-F238E27FC236}">
                <a16:creationId xmlns:a16="http://schemas.microsoft.com/office/drawing/2014/main" id="{90AE8F15-D39A-438F-9542-1F35F3CD9BD3}"/>
              </a:ext>
            </a:extLst>
          </p:cNvPr>
          <p:cNvSpPr txBox="1">
            <a:spLocks/>
          </p:cNvSpPr>
          <p:nvPr/>
        </p:nvSpPr>
        <p:spPr>
          <a:xfrm>
            <a:off x="82494" y="2608675"/>
            <a:ext cx="2807138" cy="2170257"/>
          </a:xfrm>
          <a:prstGeom prst="rect">
            <a:avLst/>
          </a:prstGeom>
        </p:spPr>
        <p:txBody>
          <a:bodyPr/>
          <a:lstStyle>
            <a:lvl1pPr algn="l" defTabSz="914400" rtl="0" eaLnBrk="1" latinLnBrk="0" hangingPunct="1">
              <a:lnSpc>
                <a:spcPct val="75000"/>
              </a:lnSpc>
              <a:spcBef>
                <a:spcPct val="0"/>
              </a:spcBef>
              <a:buNone/>
              <a:defRPr sz="4800" b="0" i="0" kern="1200">
                <a:solidFill>
                  <a:schemeClr val="tx1"/>
                </a:solidFill>
                <a:latin typeface="Asap Condensed Regular"/>
                <a:ea typeface="Asap Condensed Regular"/>
                <a:cs typeface="Asap Condensed Regular"/>
              </a:defRPr>
            </a:lvl1pPr>
          </a:lstStyle>
          <a:p>
            <a:pPr algn="ctr">
              <a:lnSpc>
                <a:spcPts val="4680"/>
              </a:lnSpc>
            </a:pPr>
            <a:r>
              <a:rPr lang="en-US" sz="4200" spc="-150" dirty="0">
                <a:solidFill>
                  <a:schemeClr val="tx1">
                    <a:lumMod val="75000"/>
                    <a:lumOff val="25000"/>
                  </a:schemeClr>
                </a:solidFill>
                <a:latin typeface="ASAP CONDENSED" panose="020F0806030202060203" pitchFamily="34" charset="77"/>
                <a:ea typeface="Open Sans" panose="020B0606030504020204" pitchFamily="34" charset="0"/>
                <a:cs typeface="Open Sans" panose="020B0606030504020204" pitchFamily="34" charset="0"/>
              </a:rPr>
              <a:t>Next Step</a:t>
            </a:r>
            <a:endParaRPr lang="en-US" sz="4200" spc="-150" dirty="0">
              <a:solidFill>
                <a:schemeClr val="tx1">
                  <a:lumMod val="75000"/>
                  <a:lumOff val="25000"/>
                </a:schemeClr>
              </a:solidFill>
              <a:latin typeface="ASAP CONDENSED" panose="020F0806030202060203" pitchFamily="34" charset="77"/>
            </a:endParaRPr>
          </a:p>
        </p:txBody>
      </p:sp>
    </p:spTree>
    <p:extLst>
      <p:ext uri="{BB962C8B-B14F-4D97-AF65-F5344CB8AC3E}">
        <p14:creationId xmlns:p14="http://schemas.microsoft.com/office/powerpoint/2010/main" val="740727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EE733C8-B850-D944-96D2-323697AF6710}"/>
              </a:ext>
            </a:extLst>
          </p:cNvPr>
          <p:cNvSpPr/>
          <p:nvPr/>
        </p:nvSpPr>
        <p:spPr>
          <a:xfrm>
            <a:off x="3021108" y="0"/>
            <a:ext cx="3095913" cy="7546428"/>
          </a:xfrm>
          <a:prstGeom prst="rect">
            <a:avLst/>
          </a:prstGeom>
          <a:solidFill>
            <a:srgbClr val="1E5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97484DB-F674-9E4C-BA19-08AAACE537CC}"/>
              </a:ext>
            </a:extLst>
          </p:cNvPr>
          <p:cNvSpPr/>
          <p:nvPr/>
        </p:nvSpPr>
        <p:spPr>
          <a:xfrm>
            <a:off x="9127619" y="0"/>
            <a:ext cx="3095913" cy="7546428"/>
          </a:xfrm>
          <a:prstGeom prst="rect">
            <a:avLst/>
          </a:prstGeom>
          <a:solidFill>
            <a:srgbClr val="287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335DC9B-3D73-714C-98A5-35781BFE42F1}"/>
              </a:ext>
            </a:extLst>
          </p:cNvPr>
          <p:cNvSpPr/>
          <p:nvPr/>
        </p:nvSpPr>
        <p:spPr>
          <a:xfrm>
            <a:off x="6079619" y="0"/>
            <a:ext cx="3095913" cy="7546428"/>
          </a:xfrm>
          <a:prstGeom prst="rect">
            <a:avLst/>
          </a:prstGeom>
          <a:solidFill>
            <a:srgbClr val="246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8CFA02C-B92B-EE4A-B310-A192F459CAFD}"/>
              </a:ext>
            </a:extLst>
          </p:cNvPr>
          <p:cNvSpPr/>
          <p:nvPr/>
        </p:nvSpPr>
        <p:spPr>
          <a:xfrm>
            <a:off x="3021108" y="0"/>
            <a:ext cx="9202424" cy="7546428"/>
          </a:xfrm>
          <a:prstGeom prst="rect">
            <a:avLst/>
          </a:prstGeom>
          <a:solidFill>
            <a:srgbClr val="1E5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E55909-C768-BD45-91D3-CA0723844577}"/>
              </a:ext>
            </a:extLst>
          </p:cNvPr>
          <p:cNvSpPr/>
          <p:nvPr/>
        </p:nvSpPr>
        <p:spPr>
          <a:xfrm>
            <a:off x="3447321" y="3568560"/>
            <a:ext cx="2394509" cy="954107"/>
          </a:xfrm>
          <a:prstGeom prst="rect">
            <a:avLst/>
          </a:prstGeom>
        </p:spPr>
        <p:txBody>
          <a:bodyPr wrap="square" anchor="t">
            <a:spAutoFit/>
          </a:bodyPr>
          <a:lstStyle/>
          <a:p>
            <a:r>
              <a:rPr lang="en-US" sz="2800" dirty="0">
                <a:solidFill>
                  <a:schemeClr val="bg2"/>
                </a:solidFill>
                <a:latin typeface="ASAP CONDENSED" panose="020F0806030202060203" pitchFamily="34" charset="77"/>
              </a:rPr>
              <a:t>Discover what you own</a:t>
            </a:r>
          </a:p>
        </p:txBody>
      </p:sp>
      <p:grpSp>
        <p:nvGrpSpPr>
          <p:cNvPr id="9" name="Group 8">
            <a:extLst>
              <a:ext uri="{FF2B5EF4-FFF2-40B4-BE49-F238E27FC236}">
                <a16:creationId xmlns:a16="http://schemas.microsoft.com/office/drawing/2014/main" id="{93E770E0-7695-1041-A419-EA372E9FD557}"/>
              </a:ext>
            </a:extLst>
          </p:cNvPr>
          <p:cNvGrpSpPr/>
          <p:nvPr/>
        </p:nvGrpSpPr>
        <p:grpSpPr>
          <a:xfrm>
            <a:off x="3329566" y="1340153"/>
            <a:ext cx="8568216" cy="3613402"/>
            <a:chOff x="3329566" y="1340153"/>
            <a:chExt cx="8568216" cy="3613402"/>
          </a:xfrm>
        </p:grpSpPr>
        <p:grpSp>
          <p:nvGrpSpPr>
            <p:cNvPr id="5" name="Group 4">
              <a:extLst>
                <a:ext uri="{FF2B5EF4-FFF2-40B4-BE49-F238E27FC236}">
                  <a16:creationId xmlns:a16="http://schemas.microsoft.com/office/drawing/2014/main" id="{D9DECDF8-E8EC-8D41-9753-74402FD2F85E}"/>
                </a:ext>
              </a:extLst>
            </p:cNvPr>
            <p:cNvGrpSpPr/>
            <p:nvPr/>
          </p:nvGrpSpPr>
          <p:grpSpPr>
            <a:xfrm>
              <a:off x="3329566" y="1340153"/>
              <a:ext cx="2531587" cy="3321968"/>
              <a:chOff x="3329566" y="1340153"/>
              <a:chExt cx="2531587" cy="3321968"/>
            </a:xfrm>
          </p:grpSpPr>
          <p:sp>
            <p:nvSpPr>
              <p:cNvPr id="13" name="Rectangle 12">
                <a:extLst>
                  <a:ext uri="{FF2B5EF4-FFF2-40B4-BE49-F238E27FC236}">
                    <a16:creationId xmlns:a16="http://schemas.microsoft.com/office/drawing/2014/main" id="{04841BBB-5CF8-DE4A-AA89-F3FA3A1F50A5}"/>
                  </a:ext>
                </a:extLst>
              </p:cNvPr>
              <p:cNvSpPr/>
              <p:nvPr/>
            </p:nvSpPr>
            <p:spPr>
              <a:xfrm>
                <a:off x="3329566" y="2677108"/>
                <a:ext cx="2531587" cy="724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ED04CF7C-3B6C-8644-BD85-CAC6DE241F69}"/>
                  </a:ext>
                </a:extLst>
              </p:cNvPr>
              <p:cNvSpPr txBox="1">
                <a:spLocks/>
              </p:cNvSpPr>
              <p:nvPr/>
            </p:nvSpPr>
            <p:spPr>
              <a:xfrm>
                <a:off x="3447321" y="2853640"/>
                <a:ext cx="2327274" cy="180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spc="600" dirty="0">
                    <a:solidFill>
                      <a:schemeClr val="bg2"/>
                    </a:solidFill>
                    <a:latin typeface="ASAP CONDENSED" panose="020F0806030202060203" pitchFamily="34" charset="77"/>
                  </a:rPr>
                  <a:t>DISCOVER</a:t>
                </a:r>
              </a:p>
            </p:txBody>
          </p:sp>
          <p:sp>
            <p:nvSpPr>
              <p:cNvPr id="27" name="Content Placeholder 2">
                <a:extLst>
                  <a:ext uri="{FF2B5EF4-FFF2-40B4-BE49-F238E27FC236}">
                    <a16:creationId xmlns:a16="http://schemas.microsoft.com/office/drawing/2014/main" id="{2FF247E7-7E95-2045-88AA-C2FD7C7DCBB0}"/>
                  </a:ext>
                </a:extLst>
              </p:cNvPr>
              <p:cNvSpPr txBox="1">
                <a:spLocks/>
              </p:cNvSpPr>
              <p:nvPr/>
            </p:nvSpPr>
            <p:spPr>
              <a:xfrm>
                <a:off x="3447321" y="1340153"/>
                <a:ext cx="2327274" cy="180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dirty="0">
                    <a:solidFill>
                      <a:schemeClr val="bg2"/>
                    </a:solidFill>
                    <a:latin typeface="ASAP CONDENSED" panose="020F0806030202060203" pitchFamily="34" charset="77"/>
                  </a:rPr>
                  <a:t>1.</a:t>
                </a:r>
              </a:p>
            </p:txBody>
          </p:sp>
        </p:grpSp>
        <p:sp>
          <p:nvSpPr>
            <p:cNvPr id="52" name="Rectangle 51">
              <a:extLst>
                <a:ext uri="{FF2B5EF4-FFF2-40B4-BE49-F238E27FC236}">
                  <a16:creationId xmlns:a16="http://schemas.microsoft.com/office/drawing/2014/main" id="{973D53B7-B594-AF46-84E3-4E1B2D8F2EB4}"/>
                </a:ext>
              </a:extLst>
            </p:cNvPr>
            <p:cNvSpPr/>
            <p:nvPr/>
          </p:nvSpPr>
          <p:spPr>
            <a:xfrm>
              <a:off x="6333605" y="3568560"/>
              <a:ext cx="2560470" cy="1384995"/>
            </a:xfrm>
            <a:prstGeom prst="rect">
              <a:avLst/>
            </a:prstGeom>
          </p:spPr>
          <p:txBody>
            <a:bodyPr wrap="square" anchor="t">
              <a:spAutoFit/>
            </a:bodyPr>
            <a:lstStyle/>
            <a:p>
              <a:r>
                <a:rPr lang="en-US" sz="2800" dirty="0">
                  <a:solidFill>
                    <a:schemeClr val="bg2"/>
                  </a:solidFill>
                  <a:latin typeface="ASAP CONDENSED" panose="020F0806030202060203" pitchFamily="34" charset="77"/>
                </a:rPr>
                <a:t>Explore what biblical investing would look like </a:t>
              </a:r>
            </a:p>
          </p:txBody>
        </p:sp>
        <p:sp>
          <p:nvSpPr>
            <p:cNvPr id="16" name="Rectangle 15">
              <a:extLst>
                <a:ext uri="{FF2B5EF4-FFF2-40B4-BE49-F238E27FC236}">
                  <a16:creationId xmlns:a16="http://schemas.microsoft.com/office/drawing/2014/main" id="{4EC05A34-A547-E843-908C-A618BA3CA593}"/>
                </a:ext>
              </a:extLst>
            </p:cNvPr>
            <p:cNvSpPr/>
            <p:nvPr/>
          </p:nvSpPr>
          <p:spPr>
            <a:xfrm>
              <a:off x="6389295" y="2677108"/>
              <a:ext cx="2531587" cy="724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C75B925D-5AC8-2E4E-875F-BC6D5E90C4B8}"/>
                </a:ext>
              </a:extLst>
            </p:cNvPr>
            <p:cNvSpPr txBox="1">
              <a:spLocks/>
            </p:cNvSpPr>
            <p:nvPr/>
          </p:nvSpPr>
          <p:spPr>
            <a:xfrm>
              <a:off x="6396122" y="2853640"/>
              <a:ext cx="2524760" cy="180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spc="600" dirty="0">
                  <a:solidFill>
                    <a:schemeClr val="bg2"/>
                  </a:solidFill>
                  <a:latin typeface="ASAP CONDENSED" panose="020F0806030202060203" pitchFamily="34" charset="77"/>
                </a:rPr>
                <a:t>EXPLORE</a:t>
              </a:r>
            </a:p>
          </p:txBody>
        </p:sp>
        <p:sp>
          <p:nvSpPr>
            <p:cNvPr id="14" name="Rectangle 13">
              <a:extLst>
                <a:ext uri="{FF2B5EF4-FFF2-40B4-BE49-F238E27FC236}">
                  <a16:creationId xmlns:a16="http://schemas.microsoft.com/office/drawing/2014/main" id="{235CE63A-7088-3E46-A12D-83BAA2FF84CB}"/>
                </a:ext>
              </a:extLst>
            </p:cNvPr>
            <p:cNvSpPr/>
            <p:nvPr/>
          </p:nvSpPr>
          <p:spPr>
            <a:xfrm>
              <a:off x="9366195" y="2677108"/>
              <a:ext cx="2531587" cy="724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0B7D8B63-D872-F541-B92F-1EC99493BAAC}"/>
                </a:ext>
              </a:extLst>
            </p:cNvPr>
            <p:cNvSpPr txBox="1">
              <a:spLocks/>
            </p:cNvSpPr>
            <p:nvPr/>
          </p:nvSpPr>
          <p:spPr>
            <a:xfrm>
              <a:off x="9483950" y="2853640"/>
              <a:ext cx="2278922" cy="180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spc="600" dirty="0">
                  <a:solidFill>
                    <a:schemeClr val="bg2"/>
                  </a:solidFill>
                  <a:latin typeface="ASAP CONDENSED" panose="020F0806030202060203" pitchFamily="34" charset="77"/>
                </a:rPr>
                <a:t>IMPACT</a:t>
              </a:r>
            </a:p>
          </p:txBody>
        </p:sp>
        <p:sp>
          <p:nvSpPr>
            <p:cNvPr id="28" name="Content Placeholder 2">
              <a:extLst>
                <a:ext uri="{FF2B5EF4-FFF2-40B4-BE49-F238E27FC236}">
                  <a16:creationId xmlns:a16="http://schemas.microsoft.com/office/drawing/2014/main" id="{6A71DA66-5520-5443-8CA1-9F5405889138}"/>
                </a:ext>
              </a:extLst>
            </p:cNvPr>
            <p:cNvSpPr txBox="1">
              <a:spLocks/>
            </p:cNvSpPr>
            <p:nvPr/>
          </p:nvSpPr>
          <p:spPr>
            <a:xfrm>
              <a:off x="6396122" y="1340153"/>
              <a:ext cx="2524760" cy="180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dirty="0">
                  <a:solidFill>
                    <a:schemeClr val="bg2"/>
                  </a:solidFill>
                  <a:latin typeface="ASAP CONDENSED" panose="020F0806030202060203" pitchFamily="34" charset="77"/>
                </a:rPr>
                <a:t>2.</a:t>
              </a:r>
            </a:p>
          </p:txBody>
        </p:sp>
        <p:sp>
          <p:nvSpPr>
            <p:cNvPr id="30" name="Content Placeholder 2">
              <a:extLst>
                <a:ext uri="{FF2B5EF4-FFF2-40B4-BE49-F238E27FC236}">
                  <a16:creationId xmlns:a16="http://schemas.microsoft.com/office/drawing/2014/main" id="{8B59F86D-B167-4B47-A971-C217880DF20B}"/>
                </a:ext>
              </a:extLst>
            </p:cNvPr>
            <p:cNvSpPr txBox="1">
              <a:spLocks/>
            </p:cNvSpPr>
            <p:nvPr/>
          </p:nvSpPr>
          <p:spPr>
            <a:xfrm>
              <a:off x="9483950" y="1340153"/>
              <a:ext cx="2278922" cy="1808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dirty="0">
                  <a:solidFill>
                    <a:schemeClr val="bg2"/>
                  </a:solidFill>
                  <a:latin typeface="ASAP CONDENSED" panose="020F0806030202060203" pitchFamily="34" charset="77"/>
                </a:rPr>
                <a:t>3.</a:t>
              </a:r>
            </a:p>
          </p:txBody>
        </p:sp>
        <p:sp>
          <p:nvSpPr>
            <p:cNvPr id="38" name="Rectangle 37">
              <a:extLst>
                <a:ext uri="{FF2B5EF4-FFF2-40B4-BE49-F238E27FC236}">
                  <a16:creationId xmlns:a16="http://schemas.microsoft.com/office/drawing/2014/main" id="{D73CA5BB-0DEB-F444-8E63-56ECC59ACCCA}"/>
                </a:ext>
              </a:extLst>
            </p:cNvPr>
            <p:cNvSpPr/>
            <p:nvPr/>
          </p:nvSpPr>
          <p:spPr>
            <a:xfrm>
              <a:off x="9498941" y="3568560"/>
              <a:ext cx="2394509" cy="1384995"/>
            </a:xfrm>
            <a:prstGeom prst="rect">
              <a:avLst/>
            </a:prstGeom>
          </p:spPr>
          <p:txBody>
            <a:bodyPr wrap="square" anchor="t">
              <a:spAutoFit/>
            </a:bodyPr>
            <a:lstStyle/>
            <a:p>
              <a:r>
                <a:rPr lang="en-US" sz="2800" dirty="0">
                  <a:solidFill>
                    <a:schemeClr val="bg2"/>
                  </a:solidFill>
                  <a:latin typeface="ASAP CONDENSED" panose="020F0806030202060203" pitchFamily="34" charset="77"/>
                </a:rPr>
                <a:t>Impact the world for God’s glory</a:t>
              </a:r>
            </a:p>
          </p:txBody>
        </p:sp>
      </p:grpSp>
      <p:sp>
        <p:nvSpPr>
          <p:cNvPr id="29" name="Rectangle 28">
            <a:extLst>
              <a:ext uri="{FF2B5EF4-FFF2-40B4-BE49-F238E27FC236}">
                <a16:creationId xmlns:a16="http://schemas.microsoft.com/office/drawing/2014/main" id="{F52A08E8-8086-964D-B670-F2516E5158E4}"/>
              </a:ext>
            </a:extLst>
          </p:cNvPr>
          <p:cNvSpPr/>
          <p:nvPr/>
        </p:nvSpPr>
        <p:spPr>
          <a:xfrm>
            <a:off x="4532985" y="540125"/>
            <a:ext cx="6566286" cy="876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SAP CONDENSED" panose="020F0806030202060203" pitchFamily="34" charset="77"/>
              </a:rPr>
              <a:t>To do this analysis we need:</a:t>
            </a:r>
          </a:p>
        </p:txBody>
      </p:sp>
      <p:sp>
        <p:nvSpPr>
          <p:cNvPr id="31" name="Rectangle 30">
            <a:extLst>
              <a:ext uri="{FF2B5EF4-FFF2-40B4-BE49-F238E27FC236}">
                <a16:creationId xmlns:a16="http://schemas.microsoft.com/office/drawing/2014/main" id="{8EEC6A7A-6C75-D94C-8F29-BB8A719D51B8}"/>
              </a:ext>
            </a:extLst>
          </p:cNvPr>
          <p:cNvSpPr/>
          <p:nvPr/>
        </p:nvSpPr>
        <p:spPr>
          <a:xfrm>
            <a:off x="4731634" y="1883964"/>
            <a:ext cx="5900354" cy="954107"/>
          </a:xfrm>
          <a:prstGeom prst="rect">
            <a:avLst/>
          </a:prstGeom>
        </p:spPr>
        <p:txBody>
          <a:bodyPr wrap="square" anchor="t">
            <a:spAutoFit/>
          </a:bodyPr>
          <a:lstStyle/>
          <a:p>
            <a:pPr marL="514350" indent="-514350">
              <a:buAutoNum type="arabicPeriod"/>
            </a:pPr>
            <a:r>
              <a:rPr lang="en-US" sz="2800" dirty="0">
                <a:solidFill>
                  <a:schemeClr val="bg2"/>
                </a:solidFill>
                <a:latin typeface="ASAP CONDENSED" panose="020F0806030202060203" pitchFamily="34" charset="77"/>
              </a:rPr>
              <a:t>Ticker Symbols</a:t>
            </a:r>
          </a:p>
          <a:p>
            <a:pPr marL="514350" indent="-514350">
              <a:buAutoNum type="arabicPeriod"/>
            </a:pPr>
            <a:r>
              <a:rPr lang="en-US" sz="2800" dirty="0">
                <a:solidFill>
                  <a:schemeClr val="bg2"/>
                </a:solidFill>
                <a:latin typeface="ASAP CONDENSED" panose="020F0806030202060203" pitchFamily="34" charset="77"/>
              </a:rPr>
              <a:t>Dollar value (or) allocation percentage</a:t>
            </a:r>
          </a:p>
        </p:txBody>
      </p:sp>
      <p:sp>
        <p:nvSpPr>
          <p:cNvPr id="18" name="Rectangle 17">
            <a:extLst>
              <a:ext uri="{FF2B5EF4-FFF2-40B4-BE49-F238E27FC236}">
                <a16:creationId xmlns:a16="http://schemas.microsoft.com/office/drawing/2014/main" id="{E123F12A-2270-E54C-AE93-2E08459A2FBA}"/>
              </a:ext>
            </a:extLst>
          </p:cNvPr>
          <p:cNvSpPr/>
          <p:nvPr/>
        </p:nvSpPr>
        <p:spPr>
          <a:xfrm>
            <a:off x="7662038" y="6104414"/>
            <a:ext cx="3829895" cy="461665"/>
          </a:xfrm>
          <a:prstGeom prst="rect">
            <a:avLst/>
          </a:prstGeom>
        </p:spPr>
        <p:txBody>
          <a:bodyPr wrap="none">
            <a:spAutoFit/>
          </a:bodyPr>
          <a:lstStyle/>
          <a:p>
            <a:r>
              <a:rPr lang="en-US" sz="2400" i="1" dirty="0">
                <a:solidFill>
                  <a:schemeClr val="bg2"/>
                </a:solidFill>
                <a:latin typeface="ASAP CONDENSED" panose="020F0806030202060203" pitchFamily="34" charset="77"/>
              </a:rPr>
              <a:t>The Analysis is Completely Free!</a:t>
            </a:r>
          </a:p>
        </p:txBody>
      </p:sp>
      <p:pic>
        <p:nvPicPr>
          <p:cNvPr id="24" name="Picture 23">
            <a:extLst>
              <a:ext uri="{FF2B5EF4-FFF2-40B4-BE49-F238E27FC236}">
                <a16:creationId xmlns:a16="http://schemas.microsoft.com/office/drawing/2014/main" id="{21EFAEAB-1F43-FF45-ACBC-9C8B1E2B5F99}"/>
              </a:ext>
            </a:extLst>
          </p:cNvPr>
          <p:cNvPicPr>
            <a:picLocks noChangeAspect="1"/>
          </p:cNvPicPr>
          <p:nvPr/>
        </p:nvPicPr>
        <p:blipFill rotWithShape="1">
          <a:blip r:embed="rId2"/>
          <a:srcRect l="12406" r="11699"/>
          <a:stretch/>
        </p:blipFill>
        <p:spPr>
          <a:xfrm>
            <a:off x="4296066" y="3878072"/>
            <a:ext cx="2633356" cy="2602281"/>
          </a:xfrm>
          <a:prstGeom prst="ellipse">
            <a:avLst/>
          </a:prstGeom>
        </p:spPr>
      </p:pic>
      <p:grpSp>
        <p:nvGrpSpPr>
          <p:cNvPr id="35" name="Group 34">
            <a:extLst>
              <a:ext uri="{FF2B5EF4-FFF2-40B4-BE49-F238E27FC236}">
                <a16:creationId xmlns:a16="http://schemas.microsoft.com/office/drawing/2014/main" id="{2CA907CA-8547-C745-B447-85BF6C979DEC}"/>
              </a:ext>
            </a:extLst>
          </p:cNvPr>
          <p:cNvGrpSpPr/>
          <p:nvPr/>
        </p:nvGrpSpPr>
        <p:grpSpPr>
          <a:xfrm>
            <a:off x="6396122" y="4811976"/>
            <a:ext cx="5472168" cy="830997"/>
            <a:chOff x="6396122" y="4811976"/>
            <a:chExt cx="5472168" cy="830997"/>
          </a:xfrm>
        </p:grpSpPr>
        <p:sp>
          <p:nvSpPr>
            <p:cNvPr id="34" name="Rectangle 33">
              <a:extLst>
                <a:ext uri="{FF2B5EF4-FFF2-40B4-BE49-F238E27FC236}">
                  <a16:creationId xmlns:a16="http://schemas.microsoft.com/office/drawing/2014/main" id="{88B87342-29EC-D444-AF59-9D2A7F431DD7}"/>
                </a:ext>
              </a:extLst>
            </p:cNvPr>
            <p:cNvSpPr/>
            <p:nvPr/>
          </p:nvSpPr>
          <p:spPr>
            <a:xfrm>
              <a:off x="7626423" y="4811976"/>
              <a:ext cx="4241867" cy="830997"/>
            </a:xfrm>
            <a:prstGeom prst="rect">
              <a:avLst/>
            </a:prstGeom>
          </p:spPr>
          <p:txBody>
            <a:bodyPr wrap="none">
              <a:spAutoFit/>
            </a:bodyPr>
            <a:lstStyle/>
            <a:p>
              <a:r>
                <a:rPr lang="en-US" sz="2400" dirty="0">
                  <a:solidFill>
                    <a:schemeClr val="accent4"/>
                  </a:solidFill>
                  <a:latin typeface="Source Sans Pro Light" panose="020B0503030403020204" pitchFamily="34" charset="0"/>
                  <a:ea typeface="Source Sans Pro Light" panose="020B0503030403020204" pitchFamily="34" charset="0"/>
                  <a:cs typeface="Arial" pitchFamily="34" charset="0"/>
                </a:rPr>
                <a:t>Most recent investment account </a:t>
              </a:r>
            </a:p>
            <a:p>
              <a:r>
                <a:rPr lang="en-US" sz="2400" dirty="0">
                  <a:solidFill>
                    <a:schemeClr val="accent4"/>
                  </a:solidFill>
                  <a:latin typeface="Source Sans Pro Light" panose="020B0503030403020204" pitchFamily="34" charset="0"/>
                  <a:ea typeface="Source Sans Pro Light" panose="020B0503030403020204" pitchFamily="34" charset="0"/>
                  <a:cs typeface="Arial" pitchFamily="34" charset="0"/>
                </a:rPr>
                <a:t>statement makes it fast and easy</a:t>
              </a:r>
              <a:endParaRPr lang="en-US" sz="2400" dirty="0">
                <a:solidFill>
                  <a:schemeClr val="accent4"/>
                </a:solidFill>
                <a:latin typeface="Source Sans Pro Light" panose="020B0503030403020204" pitchFamily="34" charset="0"/>
                <a:ea typeface="Source Sans Pro Light" panose="020B0503030403020204" pitchFamily="34" charset="0"/>
              </a:endParaRPr>
            </a:p>
          </p:txBody>
        </p:sp>
        <p:cxnSp>
          <p:nvCxnSpPr>
            <p:cNvPr id="33" name="Straight Connector 32">
              <a:extLst>
                <a:ext uri="{FF2B5EF4-FFF2-40B4-BE49-F238E27FC236}">
                  <a16:creationId xmlns:a16="http://schemas.microsoft.com/office/drawing/2014/main" id="{45C09D8A-4BB2-884D-9CBA-4FB350875BEF}"/>
                </a:ext>
              </a:extLst>
            </p:cNvPr>
            <p:cNvCxnSpPr/>
            <p:nvPr/>
          </p:nvCxnSpPr>
          <p:spPr>
            <a:xfrm flipH="1">
              <a:off x="6396122" y="5187567"/>
              <a:ext cx="118758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73D8E61-0BCB-4011-BC54-9325E51390D2}"/>
              </a:ext>
            </a:extLst>
          </p:cNvPr>
          <p:cNvSpPr txBox="1">
            <a:spLocks/>
          </p:cNvSpPr>
          <p:nvPr/>
        </p:nvSpPr>
        <p:spPr>
          <a:xfrm>
            <a:off x="82494" y="2608675"/>
            <a:ext cx="2807138" cy="2170257"/>
          </a:xfrm>
          <a:prstGeom prst="rect">
            <a:avLst/>
          </a:prstGeom>
        </p:spPr>
        <p:txBody>
          <a:bodyPr/>
          <a:lstStyle>
            <a:lvl1pPr algn="l" defTabSz="914400" rtl="0" eaLnBrk="1" latinLnBrk="0" hangingPunct="1">
              <a:lnSpc>
                <a:spcPct val="75000"/>
              </a:lnSpc>
              <a:spcBef>
                <a:spcPct val="0"/>
              </a:spcBef>
              <a:buNone/>
              <a:defRPr sz="4800" b="0" i="0" kern="1200">
                <a:solidFill>
                  <a:schemeClr val="tx1"/>
                </a:solidFill>
                <a:latin typeface="Asap Condensed Regular"/>
                <a:ea typeface="Asap Condensed Regular"/>
                <a:cs typeface="Asap Condensed Regular"/>
              </a:defRPr>
            </a:lvl1pPr>
          </a:lstStyle>
          <a:p>
            <a:pPr algn="ctr">
              <a:lnSpc>
                <a:spcPts val="4680"/>
              </a:lnSpc>
            </a:pPr>
            <a:r>
              <a:rPr lang="en-US" sz="4200" spc="-150" dirty="0">
                <a:solidFill>
                  <a:schemeClr val="tx1">
                    <a:lumMod val="75000"/>
                    <a:lumOff val="25000"/>
                  </a:schemeClr>
                </a:solidFill>
                <a:latin typeface="ASAP CONDENSED" panose="020F0806030202060203" pitchFamily="34" charset="77"/>
                <a:ea typeface="Open Sans" panose="020B0606030504020204" pitchFamily="34" charset="0"/>
                <a:cs typeface="Open Sans" panose="020B0606030504020204" pitchFamily="34" charset="0"/>
              </a:rPr>
              <a:t>Getting Started</a:t>
            </a:r>
            <a:endParaRPr lang="en-US" sz="4200" spc="-150" dirty="0">
              <a:solidFill>
                <a:schemeClr val="tx1">
                  <a:lumMod val="75000"/>
                  <a:lumOff val="25000"/>
                </a:schemeClr>
              </a:solidFill>
              <a:latin typeface="ASAP CONDENSED" panose="020F0806030202060203" pitchFamily="34" charset="77"/>
            </a:endParaRPr>
          </a:p>
        </p:txBody>
      </p:sp>
    </p:spTree>
    <p:extLst>
      <p:ext uri="{BB962C8B-B14F-4D97-AF65-F5344CB8AC3E}">
        <p14:creationId xmlns:p14="http://schemas.microsoft.com/office/powerpoint/2010/main" val="302311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22" presetClass="exit" presetSubtype="8" fill="hold" grpId="0" nodeType="withEffect">
                                  <p:stCondLst>
                                    <p:cond delay="0"/>
                                  </p:stCondLst>
                                  <p:childTnLst>
                                    <p:animEffect transition="out" filter="wipe(left)">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22" presetClass="exit" presetSubtype="8" fill="hold" nodeType="withEffect">
                                  <p:stCondLst>
                                    <p:cond delay="0"/>
                                  </p:stCondLst>
                                  <p:childTnLst>
                                    <p:animEffect transition="out" filter="wipe(left)">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par>
                          <p:cTn id="17" fill="hold">
                            <p:stCondLst>
                              <p:cond delay="500"/>
                            </p:stCondLst>
                            <p:childTnLst>
                              <p:par>
                                <p:cTn id="18" presetID="2" presetClass="entr" presetSubtype="1" decel="5000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1000" fill="hold"/>
                                        <p:tgtEl>
                                          <p:spTgt spid="31"/>
                                        </p:tgtEl>
                                        <p:attrNameLst>
                                          <p:attrName>ppt_x</p:attrName>
                                        </p:attrNameLst>
                                      </p:cBhvr>
                                      <p:tavLst>
                                        <p:tav tm="0">
                                          <p:val>
                                            <p:strVal val="#ppt_x"/>
                                          </p:val>
                                        </p:tav>
                                        <p:tav tm="100000">
                                          <p:val>
                                            <p:strVal val="#ppt_x"/>
                                          </p:val>
                                        </p:tav>
                                      </p:tavLst>
                                    </p:anim>
                                    <p:anim calcmode="lin" valueType="num">
                                      <p:cBhvr additive="base">
                                        <p:cTn id="21" dur="1000" fill="hold"/>
                                        <p:tgtEl>
                                          <p:spTgt spid="31"/>
                                        </p:tgtEl>
                                        <p:attrNameLst>
                                          <p:attrName>ppt_y</p:attrName>
                                        </p:attrNameLst>
                                      </p:cBhvr>
                                      <p:tavLst>
                                        <p:tav tm="0">
                                          <p:val>
                                            <p:strVal val="0-#ppt_h/2"/>
                                          </p:val>
                                        </p:tav>
                                        <p:tav tm="100000">
                                          <p:val>
                                            <p:strVal val="#ppt_y"/>
                                          </p:val>
                                        </p:tav>
                                      </p:tavLst>
                                    </p:anim>
                                  </p:childTnLst>
                                </p:cTn>
                              </p:par>
                              <p:par>
                                <p:cTn id="22" presetID="2" presetClass="entr" presetSubtype="1" decel="5000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ppt_x"/>
                                          </p:val>
                                        </p:tav>
                                        <p:tav tm="100000">
                                          <p:val>
                                            <p:strVal val="#ppt_x"/>
                                          </p:val>
                                        </p:tav>
                                      </p:tavLst>
                                    </p:anim>
                                    <p:anim calcmode="lin" valueType="num">
                                      <p:cBhvr additive="base">
                                        <p:cTn id="25" dur="1000" fill="hold"/>
                                        <p:tgtEl>
                                          <p:spTgt spid="29"/>
                                        </p:tgtEl>
                                        <p:attrNameLst>
                                          <p:attrName>ppt_y</p:attrName>
                                        </p:attrNameLst>
                                      </p:cBhvr>
                                      <p:tavLst>
                                        <p:tav tm="0">
                                          <p:val>
                                            <p:strVal val="0-#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1" presetClass="entr" presetSubtype="1"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heel(1)">
                                      <p:cBhvr>
                                        <p:cTn id="34" dur="500"/>
                                        <p:tgtEl>
                                          <p:spTgt spid="24"/>
                                        </p:tgtEl>
                                      </p:cBhvr>
                                    </p:animEffect>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1+#ppt_w/2"/>
                                          </p:val>
                                        </p:tav>
                                        <p:tav tm="100000">
                                          <p:val>
                                            <p:strVal val="#ppt_x"/>
                                          </p:val>
                                        </p:tav>
                                      </p:tavLst>
                                    </p:anim>
                                    <p:anim calcmode="lin" valueType="num">
                                      <p:cBhvr additive="base">
                                        <p:cTn id="39"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29" grpId="0" animBg="1"/>
      <p:bldP spid="31"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CD49EC-3246-8046-8D7E-BEA9089BE2C2}"/>
              </a:ext>
            </a:extLst>
          </p:cNvPr>
          <p:cNvPicPr>
            <a:picLocks noChangeAspect="1"/>
          </p:cNvPicPr>
          <p:nvPr/>
        </p:nvPicPr>
        <p:blipFill>
          <a:blip r:embed="rId2"/>
          <a:stretch>
            <a:fillRect/>
          </a:stretch>
        </p:blipFill>
        <p:spPr>
          <a:xfrm>
            <a:off x="6650014" y="3385618"/>
            <a:ext cx="4409484" cy="1381394"/>
          </a:xfrm>
          <a:prstGeom prst="rect">
            <a:avLst/>
          </a:prstGeom>
        </p:spPr>
      </p:pic>
      <p:sp>
        <p:nvSpPr>
          <p:cNvPr id="4" name="Content Placeholder 2">
            <a:extLst>
              <a:ext uri="{FF2B5EF4-FFF2-40B4-BE49-F238E27FC236}">
                <a16:creationId xmlns:a16="http://schemas.microsoft.com/office/drawing/2014/main" id="{2AC8C0F2-4AF8-5F49-A78A-6F0F07D4D1CC}"/>
              </a:ext>
            </a:extLst>
          </p:cNvPr>
          <p:cNvSpPr txBox="1">
            <a:spLocks/>
          </p:cNvSpPr>
          <p:nvPr/>
        </p:nvSpPr>
        <p:spPr>
          <a:xfrm>
            <a:off x="1980202" y="1912985"/>
            <a:ext cx="8229600" cy="64293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spc="-150" dirty="0">
                <a:solidFill>
                  <a:srgbClr val="F78A1E"/>
                </a:solidFill>
                <a:latin typeface="Source Sans Pro" panose="020B0503030403020204" pitchFamily="34" charset="0"/>
                <a:ea typeface="Source Sans Pro" panose="020B0503030403020204" pitchFamily="34" charset="0"/>
                <a:cs typeface="Open Sans" panose="020B0606030504020204" pitchFamily="34" charset="0"/>
              </a:rPr>
              <a:t>Invest in something that matters.</a:t>
            </a:r>
          </a:p>
          <a:p>
            <a:pPr marL="0" indent="0" algn="r">
              <a:buNone/>
            </a:pPr>
            <a:endParaRPr lang="en-US" sz="4800" dirty="0">
              <a:solidFill>
                <a:schemeClr val="tx1">
                  <a:lumMod val="75000"/>
                  <a:lumOff val="25000"/>
                </a:schemeClr>
              </a:solidFill>
              <a:latin typeface="Source Sans Pro" panose="020B0503030403020204" pitchFamily="34" charset="0"/>
              <a:ea typeface="Source Sans Pro" panose="020B0503030403020204" pitchFamily="34" charset="0"/>
              <a:cs typeface="Open Sans" panose="020B0606030504020204" pitchFamily="34" charset="0"/>
            </a:endParaRPr>
          </a:p>
          <a:p>
            <a:pPr algn="r"/>
            <a:endParaRPr lang="en-US" sz="4800" i="1" dirty="0">
              <a:latin typeface="Source Sans Pro" panose="020B0503030403020204" pitchFamily="34" charset="0"/>
              <a:ea typeface="Source Sans Pro" panose="020B0503030403020204" pitchFamily="34" charset="0"/>
            </a:endParaRPr>
          </a:p>
        </p:txBody>
      </p:sp>
      <p:grpSp>
        <p:nvGrpSpPr>
          <p:cNvPr id="2" name="Group 1">
            <a:extLst>
              <a:ext uri="{FF2B5EF4-FFF2-40B4-BE49-F238E27FC236}">
                <a16:creationId xmlns:a16="http://schemas.microsoft.com/office/drawing/2014/main" id="{81FC8AFA-E8A1-B842-AE78-505FB099699F}"/>
              </a:ext>
            </a:extLst>
          </p:cNvPr>
          <p:cNvGrpSpPr/>
          <p:nvPr/>
        </p:nvGrpSpPr>
        <p:grpSpPr>
          <a:xfrm>
            <a:off x="1835214" y="3385618"/>
            <a:ext cx="4444738" cy="1330630"/>
            <a:chOff x="3645726" y="2320061"/>
            <a:chExt cx="4444738" cy="1209664"/>
          </a:xfrm>
        </p:grpSpPr>
        <p:sp>
          <p:nvSpPr>
            <p:cNvPr id="6" name="Rectangle 5">
              <a:extLst>
                <a:ext uri="{FF2B5EF4-FFF2-40B4-BE49-F238E27FC236}">
                  <a16:creationId xmlns:a16="http://schemas.microsoft.com/office/drawing/2014/main" id="{A1152DD7-0438-664A-A78B-EC857D945564}"/>
                </a:ext>
              </a:extLst>
            </p:cNvPr>
            <p:cNvSpPr/>
            <p:nvPr/>
          </p:nvSpPr>
          <p:spPr>
            <a:xfrm>
              <a:off x="3645726" y="2320061"/>
              <a:ext cx="4444738" cy="1083105"/>
            </a:xfrm>
            <a:prstGeom prst="rect">
              <a:avLst/>
            </a:prstGeom>
            <a:noFill/>
            <a:ln w="63500">
              <a:solidFill>
                <a:srgbClr val="F78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Regular"/>
              </a:endParaRPr>
            </a:p>
          </p:txBody>
        </p:sp>
        <p:sp>
          <p:nvSpPr>
            <p:cNvPr id="7" name="Content Placeholder 2">
              <a:extLst>
                <a:ext uri="{FF2B5EF4-FFF2-40B4-BE49-F238E27FC236}">
                  <a16:creationId xmlns:a16="http://schemas.microsoft.com/office/drawing/2014/main" id="{71128B01-4834-4646-A75D-8C8BAA22C379}"/>
                </a:ext>
              </a:extLst>
            </p:cNvPr>
            <p:cNvSpPr txBox="1">
              <a:spLocks/>
            </p:cNvSpPr>
            <p:nvPr/>
          </p:nvSpPr>
          <p:spPr>
            <a:xfrm>
              <a:off x="4070403" y="2551395"/>
              <a:ext cx="3640947" cy="642937"/>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i="1" spc="300" dirty="0">
                  <a:solidFill>
                    <a:srgbClr val="F78A1E"/>
                  </a:solidFill>
                  <a:latin typeface="Source Sans Pro Regular"/>
                  <a:ea typeface="Open Sans" panose="020B0606030504020204" pitchFamily="34" charset="0"/>
                  <a:cs typeface="Open Sans" panose="020B0606030504020204" pitchFamily="34" charset="0"/>
                </a:rPr>
                <a:t>JOIN THE MOVEMENT</a:t>
              </a:r>
            </a:p>
          </p:txBody>
        </p:sp>
        <p:sp>
          <p:nvSpPr>
            <p:cNvPr id="8" name="Content Placeholder 2">
              <a:extLst>
                <a:ext uri="{FF2B5EF4-FFF2-40B4-BE49-F238E27FC236}">
                  <a16:creationId xmlns:a16="http://schemas.microsoft.com/office/drawing/2014/main" id="{E2B6973C-D7EF-AA41-954A-45A10BB9CEAA}"/>
                </a:ext>
              </a:extLst>
            </p:cNvPr>
            <p:cNvSpPr txBox="1">
              <a:spLocks/>
            </p:cNvSpPr>
            <p:nvPr/>
          </p:nvSpPr>
          <p:spPr>
            <a:xfrm>
              <a:off x="3854265" y="2886788"/>
              <a:ext cx="3991288" cy="6429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solidFill>
                    <a:srgbClr val="00B0F0"/>
                  </a:solidFill>
                  <a:latin typeface="Source Sans Pro Regular"/>
                  <a:ea typeface="Open Sans" panose="020B0606030504020204" pitchFamily="34" charset="0"/>
                  <a:cs typeface="Open Sans" panose="020B0606030504020204" pitchFamily="34" charset="0"/>
                </a:rPr>
                <a:t>Learn more @ </a:t>
              </a:r>
              <a:r>
                <a:rPr lang="en-US" sz="1800" dirty="0" err="1">
                  <a:solidFill>
                    <a:srgbClr val="00B0F0"/>
                  </a:solidFill>
                  <a:latin typeface="Source Sans Pro Regular"/>
                  <a:ea typeface="Open Sans" panose="020B0606030504020204" pitchFamily="34" charset="0"/>
                  <a:cs typeface="Open Sans" panose="020B0606030504020204" pitchFamily="34" charset="0"/>
                </a:rPr>
                <a:t>inspireinvesting.com</a:t>
              </a:r>
              <a:endParaRPr lang="en-US" sz="1800" dirty="0">
                <a:solidFill>
                  <a:srgbClr val="00B0F0"/>
                </a:solidFill>
                <a:latin typeface="Source Sans Pro Regular"/>
                <a:ea typeface="Open Sans" panose="020B0606030504020204" pitchFamily="34" charset="0"/>
                <a:cs typeface="Open Sans" panose="020B0606030504020204" pitchFamily="34" charset="0"/>
              </a:endParaRPr>
            </a:p>
            <a:p>
              <a:pPr marL="0" indent="0">
                <a:buNone/>
              </a:pPr>
              <a:endParaRPr lang="en-US" sz="2000" dirty="0">
                <a:solidFill>
                  <a:schemeClr val="tx1">
                    <a:lumMod val="75000"/>
                    <a:lumOff val="25000"/>
                  </a:schemeClr>
                </a:solidFill>
                <a:latin typeface="Source Sans Pro Regular"/>
                <a:ea typeface="Open Sans" panose="020B0606030504020204" pitchFamily="34" charset="0"/>
                <a:cs typeface="Open Sans" panose="020B0606030504020204" pitchFamily="34" charset="0"/>
              </a:endParaRPr>
            </a:p>
            <a:p>
              <a:endParaRPr lang="en-US" sz="2000" dirty="0">
                <a:latin typeface="Source Sans Pro Regular"/>
              </a:endParaRPr>
            </a:p>
          </p:txBody>
        </p:sp>
      </p:grpSp>
    </p:spTree>
    <p:extLst>
      <p:ext uri="{BB962C8B-B14F-4D97-AF65-F5344CB8AC3E}">
        <p14:creationId xmlns:p14="http://schemas.microsoft.com/office/powerpoint/2010/main" val="58656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56ED3F-ACA3-D144-A470-CFD30E863A9C}"/>
              </a:ext>
            </a:extLst>
          </p:cNvPr>
          <p:cNvPicPr>
            <a:picLocks noChangeAspect="1"/>
          </p:cNvPicPr>
          <p:nvPr/>
        </p:nvPicPr>
        <p:blipFill>
          <a:blip r:embed="rId2"/>
          <a:stretch>
            <a:fillRect/>
          </a:stretch>
        </p:blipFill>
        <p:spPr>
          <a:xfrm>
            <a:off x="-98272" y="-342900"/>
            <a:ext cx="12388545" cy="7543800"/>
          </a:xfrm>
          <a:prstGeom prst="rect">
            <a:avLst/>
          </a:prstGeom>
        </p:spPr>
      </p:pic>
      <p:sp>
        <p:nvSpPr>
          <p:cNvPr id="5" name="Title 3"/>
          <p:cNvSpPr txBox="1">
            <a:spLocks/>
          </p:cNvSpPr>
          <p:nvPr/>
        </p:nvSpPr>
        <p:spPr>
          <a:xfrm>
            <a:off x="1903354" y="2862071"/>
            <a:ext cx="8105297" cy="120637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r>
              <a:rPr lang="en-US" sz="6600" b="0" dirty="0">
                <a:solidFill>
                  <a:schemeClr val="bg2"/>
                </a:solidFill>
                <a:latin typeface="Asap Condensed Regular"/>
              </a:rPr>
              <a:t>What is BRI?</a:t>
            </a:r>
          </a:p>
        </p:txBody>
      </p:sp>
      <p:sp>
        <p:nvSpPr>
          <p:cNvPr id="6" name="Title 3"/>
          <p:cNvSpPr txBox="1">
            <a:spLocks/>
          </p:cNvSpPr>
          <p:nvPr/>
        </p:nvSpPr>
        <p:spPr>
          <a:xfrm>
            <a:off x="547856" y="4394748"/>
            <a:ext cx="4907241" cy="46612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endParaRPr lang="en-US" sz="1400" b="0" dirty="0">
              <a:solidFill>
                <a:srgbClr val="FFFFFF"/>
              </a:solidFill>
              <a:latin typeface="Source Sans Pro" charset="0"/>
              <a:ea typeface="Source Sans Pro" charset="0"/>
              <a:cs typeface="Source Sans Pro" charset="0"/>
            </a:endParaRPr>
          </a:p>
        </p:txBody>
      </p:sp>
      <p:pic>
        <p:nvPicPr>
          <p:cNvPr id="7" name="Picture 6">
            <a:extLst>
              <a:ext uri="{FF2B5EF4-FFF2-40B4-BE49-F238E27FC236}">
                <a16:creationId xmlns:a16="http://schemas.microsoft.com/office/drawing/2014/main" id="{800806D2-6E6D-2B4A-B40E-9DC2975B21A2}"/>
              </a:ext>
            </a:extLst>
          </p:cNvPr>
          <p:cNvPicPr>
            <a:picLocks noChangeAspect="1"/>
          </p:cNvPicPr>
          <p:nvPr/>
        </p:nvPicPr>
        <p:blipFill>
          <a:blip r:embed="rId3"/>
          <a:stretch>
            <a:fillRect/>
          </a:stretch>
        </p:blipFill>
        <p:spPr>
          <a:xfrm>
            <a:off x="10795038" y="6337216"/>
            <a:ext cx="1104989" cy="345939"/>
          </a:xfrm>
          <a:prstGeom prst="rect">
            <a:avLst/>
          </a:prstGeom>
        </p:spPr>
      </p:pic>
    </p:spTree>
    <p:extLst>
      <p:ext uri="{BB962C8B-B14F-4D97-AF65-F5344CB8AC3E}">
        <p14:creationId xmlns:p14="http://schemas.microsoft.com/office/powerpoint/2010/main" val="35250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nodePh="1">
                                  <p:stCondLst>
                                    <p:cond delay="30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1A39832-09A0-C146-A2C8-8E4BA31C4125}"/>
              </a:ext>
            </a:extLst>
          </p:cNvPr>
          <p:cNvPicPr>
            <a:picLocks noChangeAspect="1"/>
          </p:cNvPicPr>
          <p:nvPr/>
        </p:nvPicPr>
        <p:blipFill>
          <a:blip r:embed="rId3"/>
          <a:stretch>
            <a:fillRect/>
          </a:stretch>
        </p:blipFill>
        <p:spPr>
          <a:xfrm>
            <a:off x="-434836" y="-342900"/>
            <a:ext cx="12419121" cy="7543800"/>
          </a:xfrm>
          <a:prstGeom prst="rect">
            <a:avLst/>
          </a:prstGeom>
        </p:spPr>
      </p:pic>
      <p:sp>
        <p:nvSpPr>
          <p:cNvPr id="17" name="Rectangle 16">
            <a:extLst>
              <a:ext uri="{FF2B5EF4-FFF2-40B4-BE49-F238E27FC236}">
                <a16:creationId xmlns:a16="http://schemas.microsoft.com/office/drawing/2014/main" id="{A2F21034-790D-AA44-B076-41F4E7D15B0A}"/>
              </a:ext>
            </a:extLst>
          </p:cNvPr>
          <p:cNvSpPr/>
          <p:nvPr/>
        </p:nvSpPr>
        <p:spPr>
          <a:xfrm>
            <a:off x="-548639" y="1037968"/>
            <a:ext cx="12627864" cy="6162931"/>
          </a:xfrm>
          <a:prstGeom prst="rect">
            <a:avLst/>
          </a:prstGeom>
          <a:gradFill flip="none" rotWithShape="1">
            <a:gsLst>
              <a:gs pos="100000">
                <a:schemeClr val="bg2"/>
              </a:gs>
              <a:gs pos="0">
                <a:schemeClr val="bg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4851D9D-BED0-4CA8-B135-33E85ED67B9A}"/>
              </a:ext>
            </a:extLst>
          </p:cNvPr>
          <p:cNvSpPr txBox="1">
            <a:spLocks/>
          </p:cNvSpPr>
          <p:nvPr/>
        </p:nvSpPr>
        <p:spPr>
          <a:xfrm>
            <a:off x="640080" y="2454671"/>
            <a:ext cx="10716768" cy="9743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600" spc="-150" dirty="0">
                <a:solidFill>
                  <a:schemeClr val="accent2"/>
                </a:solidFill>
                <a:latin typeface="ASAP CONDENSED" panose="020F0806030202060203" pitchFamily="34" charset="77"/>
              </a:rPr>
              <a:t>Biblically Responsible Investing:</a:t>
            </a:r>
          </a:p>
          <a:p>
            <a:pPr algn="ctr">
              <a:lnSpc>
                <a:spcPct val="100000"/>
              </a:lnSpc>
            </a:pPr>
            <a:endParaRPr lang="en-US" sz="2000" spc="-150" dirty="0">
              <a:solidFill>
                <a:schemeClr val="accent2"/>
              </a:solidFill>
              <a:latin typeface="ASAP CONDENSED" panose="020F0806030202060203" pitchFamily="34" charset="77"/>
            </a:endParaRPr>
          </a:p>
          <a:p>
            <a:pPr algn="ctr">
              <a:lnSpc>
                <a:spcPct val="100000"/>
              </a:lnSpc>
            </a:pPr>
            <a:r>
              <a:rPr lang="en-US" sz="3200" spc="-150" dirty="0">
                <a:solidFill>
                  <a:schemeClr val="tx1">
                    <a:lumMod val="75000"/>
                    <a:lumOff val="25000"/>
                  </a:schemeClr>
                </a:solidFill>
                <a:latin typeface="ASAP CONDENSED" panose="020F0806030202060203" pitchFamily="34" charset="77"/>
              </a:rPr>
              <a:t>Building quality portfolios  with some of the most inspiring, </a:t>
            </a:r>
          </a:p>
          <a:p>
            <a:pPr algn="ctr">
              <a:lnSpc>
                <a:spcPct val="100000"/>
              </a:lnSpc>
            </a:pPr>
            <a:r>
              <a:rPr lang="en-US" sz="3200" spc="-150" dirty="0">
                <a:solidFill>
                  <a:schemeClr val="tx1">
                    <a:lumMod val="75000"/>
                    <a:lumOff val="25000"/>
                  </a:schemeClr>
                </a:solidFill>
                <a:latin typeface="ASAP CONDENSED" panose="020F0806030202060203" pitchFamily="34" charset="77"/>
              </a:rPr>
              <a:t>biblically aligned companies in the world.</a:t>
            </a:r>
          </a:p>
        </p:txBody>
      </p:sp>
    </p:spTree>
    <p:extLst>
      <p:ext uri="{BB962C8B-B14F-4D97-AF65-F5344CB8AC3E}">
        <p14:creationId xmlns:p14="http://schemas.microsoft.com/office/powerpoint/2010/main" val="65621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17" y="2245770"/>
            <a:ext cx="2733368" cy="2170257"/>
          </a:xfrm>
        </p:spPr>
        <p:txBody>
          <a:bodyPr/>
          <a:lstStyle/>
          <a:p>
            <a:pPr algn="ctr">
              <a:lnSpc>
                <a:spcPct val="100000"/>
              </a:lnSpc>
            </a:pPr>
            <a:r>
              <a:rPr lang="en-US" sz="4400" spc="-150" dirty="0">
                <a:solidFill>
                  <a:schemeClr val="tx2">
                    <a:lumMod val="75000"/>
                    <a:lumOff val="25000"/>
                  </a:schemeClr>
                </a:solidFill>
              </a:rPr>
              <a:t>What are </a:t>
            </a:r>
            <a:br>
              <a:rPr lang="en-US" sz="4400" spc="-150" dirty="0">
                <a:solidFill>
                  <a:schemeClr val="tx2">
                    <a:lumMod val="75000"/>
                    <a:lumOff val="25000"/>
                  </a:schemeClr>
                </a:solidFill>
              </a:rPr>
            </a:br>
            <a:r>
              <a:rPr lang="en-US" sz="4400" spc="-150" dirty="0">
                <a:solidFill>
                  <a:schemeClr val="tx2">
                    <a:lumMod val="75000"/>
                    <a:lumOff val="25000"/>
                  </a:schemeClr>
                </a:solidFill>
              </a:rPr>
              <a:t>you really invested in?</a:t>
            </a:r>
          </a:p>
        </p:txBody>
      </p:sp>
      <p:grpSp>
        <p:nvGrpSpPr>
          <p:cNvPr id="5" name="Group 4">
            <a:extLst>
              <a:ext uri="{FF2B5EF4-FFF2-40B4-BE49-F238E27FC236}">
                <a16:creationId xmlns:a16="http://schemas.microsoft.com/office/drawing/2014/main" id="{37BD773B-6634-5640-A31A-4FBA4252F9EC}"/>
              </a:ext>
            </a:extLst>
          </p:cNvPr>
          <p:cNvGrpSpPr/>
          <p:nvPr/>
        </p:nvGrpSpPr>
        <p:grpSpPr>
          <a:xfrm>
            <a:off x="3708513" y="1100424"/>
            <a:ext cx="8330614" cy="4460948"/>
            <a:chOff x="3708513" y="1100424"/>
            <a:chExt cx="8330614" cy="4460948"/>
          </a:xfrm>
        </p:grpSpPr>
        <p:sp>
          <p:nvSpPr>
            <p:cNvPr id="15" name="Title 3">
              <a:extLst>
                <a:ext uri="{FF2B5EF4-FFF2-40B4-BE49-F238E27FC236}">
                  <a16:creationId xmlns:a16="http://schemas.microsoft.com/office/drawing/2014/main" id="{6E41DF49-35C8-E84D-9EA3-00516F882155}"/>
                </a:ext>
              </a:extLst>
            </p:cNvPr>
            <p:cNvSpPr txBox="1">
              <a:spLocks/>
            </p:cNvSpPr>
            <p:nvPr/>
          </p:nvSpPr>
          <p:spPr>
            <a:xfrm>
              <a:off x="4174958" y="2331984"/>
              <a:ext cx="7864169" cy="2194031"/>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marL="457200" lvl="0" indent="-457200" fontAlgn="base">
                <a:lnSpc>
                  <a:spcPct val="100000"/>
                </a:lnSpc>
                <a:spcAft>
                  <a:spcPct val="0"/>
                </a:spcAft>
                <a:buFont typeface="Arial" panose="020B0604020202020204" pitchFamily="34" charset="0"/>
                <a:buChar char="•"/>
                <a:defRPr/>
              </a:pPr>
              <a:endParaRPr lang="en-US" sz="2800" b="0" dirty="0">
                <a:solidFill>
                  <a:schemeClr val="bg2"/>
                </a:solidFill>
                <a:latin typeface="Source Sans Pro SemiBold" panose="020B0503030403020204" pitchFamily="34" charset="0"/>
                <a:ea typeface="Source Sans Pro SemiBold" panose="020B0503030403020204" pitchFamily="34" charset="0"/>
                <a:cs typeface="Arial" pitchFamily="34" charset="0"/>
              </a:endParaRPr>
            </a:p>
          </p:txBody>
        </p:sp>
        <p:pic>
          <p:nvPicPr>
            <p:cNvPr id="3" name="Picture 2">
              <a:extLst>
                <a:ext uri="{FF2B5EF4-FFF2-40B4-BE49-F238E27FC236}">
                  <a16:creationId xmlns:a16="http://schemas.microsoft.com/office/drawing/2014/main" id="{E8F4D7DC-EDC4-4FE9-B028-E59E4E979C86}"/>
                </a:ext>
              </a:extLst>
            </p:cNvPr>
            <p:cNvPicPr>
              <a:picLocks noChangeAspect="1"/>
            </p:cNvPicPr>
            <p:nvPr/>
          </p:nvPicPr>
          <p:blipFill>
            <a:blip r:embed="rId3"/>
            <a:stretch>
              <a:fillRect/>
            </a:stretch>
          </p:blipFill>
          <p:spPr>
            <a:xfrm>
              <a:off x="3708513" y="1100424"/>
              <a:ext cx="7641030" cy="4460948"/>
            </a:xfrm>
            <a:prstGeom prst="rect">
              <a:avLst/>
            </a:prstGeom>
          </p:spPr>
        </p:pic>
        <p:sp>
          <p:nvSpPr>
            <p:cNvPr id="4" name="Rectangle 3">
              <a:extLst>
                <a:ext uri="{FF2B5EF4-FFF2-40B4-BE49-F238E27FC236}">
                  <a16:creationId xmlns:a16="http://schemas.microsoft.com/office/drawing/2014/main" id="{B34FC2F3-B84A-AD42-9548-E7E7A51D203E}"/>
                </a:ext>
              </a:extLst>
            </p:cNvPr>
            <p:cNvSpPr/>
            <p:nvPr/>
          </p:nvSpPr>
          <p:spPr>
            <a:xfrm>
              <a:off x="8668011" y="3908121"/>
              <a:ext cx="1929008" cy="7640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Regular"/>
              </a:endParaRPr>
            </a:p>
          </p:txBody>
        </p:sp>
      </p:grpSp>
    </p:spTree>
    <p:extLst>
      <p:ext uri="{BB962C8B-B14F-4D97-AF65-F5344CB8AC3E}">
        <p14:creationId xmlns:p14="http://schemas.microsoft.com/office/powerpoint/2010/main" val="233313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17" y="2245770"/>
            <a:ext cx="2733368" cy="2170257"/>
          </a:xfrm>
        </p:spPr>
        <p:txBody>
          <a:bodyPr/>
          <a:lstStyle/>
          <a:p>
            <a:pPr algn="ctr">
              <a:lnSpc>
                <a:spcPct val="100000"/>
              </a:lnSpc>
            </a:pPr>
            <a:r>
              <a:rPr lang="en-US" sz="4400" spc="-150" dirty="0">
                <a:solidFill>
                  <a:schemeClr val="tx2">
                    <a:lumMod val="75000"/>
                    <a:lumOff val="25000"/>
                  </a:schemeClr>
                </a:solidFill>
              </a:rPr>
              <a:t>What are </a:t>
            </a:r>
            <a:br>
              <a:rPr lang="en-US" sz="4400" spc="-150" dirty="0">
                <a:solidFill>
                  <a:schemeClr val="tx2">
                    <a:lumMod val="75000"/>
                    <a:lumOff val="25000"/>
                  </a:schemeClr>
                </a:solidFill>
              </a:rPr>
            </a:br>
            <a:r>
              <a:rPr lang="en-US" sz="4400" spc="-150" dirty="0">
                <a:solidFill>
                  <a:schemeClr val="tx2">
                    <a:lumMod val="75000"/>
                    <a:lumOff val="25000"/>
                  </a:schemeClr>
                </a:solidFill>
              </a:rPr>
              <a:t>you really invested in?</a:t>
            </a:r>
          </a:p>
        </p:txBody>
      </p:sp>
      <p:sp>
        <p:nvSpPr>
          <p:cNvPr id="15" name="Title 3">
            <a:extLst>
              <a:ext uri="{FF2B5EF4-FFF2-40B4-BE49-F238E27FC236}">
                <a16:creationId xmlns:a16="http://schemas.microsoft.com/office/drawing/2014/main" id="{6E41DF49-35C8-E84D-9EA3-00516F882155}"/>
              </a:ext>
            </a:extLst>
          </p:cNvPr>
          <p:cNvSpPr txBox="1">
            <a:spLocks/>
          </p:cNvSpPr>
          <p:nvPr/>
        </p:nvSpPr>
        <p:spPr>
          <a:xfrm>
            <a:off x="4174958" y="2331984"/>
            <a:ext cx="7864169" cy="2194031"/>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marL="457200" lvl="0" indent="-457200" fontAlgn="base">
              <a:lnSpc>
                <a:spcPct val="100000"/>
              </a:lnSpc>
              <a:spcAft>
                <a:spcPct val="0"/>
              </a:spcAft>
              <a:buFont typeface="Arial" panose="020B0604020202020204" pitchFamily="34" charset="0"/>
              <a:buChar char="•"/>
              <a:defRPr/>
            </a:pPr>
            <a:endParaRPr lang="en-US" sz="2800" b="0" dirty="0">
              <a:solidFill>
                <a:schemeClr val="bg2"/>
              </a:solidFill>
              <a:latin typeface="Source Sans Pro SemiBold" panose="020B0503030403020204" pitchFamily="34" charset="0"/>
              <a:ea typeface="Source Sans Pro SemiBold" panose="020B0503030403020204" pitchFamily="34" charset="0"/>
              <a:cs typeface="Arial" pitchFamily="34" charset="0"/>
            </a:endParaRPr>
          </a:p>
        </p:txBody>
      </p:sp>
      <p:pic>
        <p:nvPicPr>
          <p:cNvPr id="9" name="Picture 8">
            <a:extLst>
              <a:ext uri="{FF2B5EF4-FFF2-40B4-BE49-F238E27FC236}">
                <a16:creationId xmlns:a16="http://schemas.microsoft.com/office/drawing/2014/main" id="{6611B169-C7AB-420E-A4E5-470C3AA681A1}"/>
              </a:ext>
            </a:extLst>
          </p:cNvPr>
          <p:cNvPicPr>
            <a:picLocks noChangeAspect="1"/>
          </p:cNvPicPr>
          <p:nvPr/>
        </p:nvPicPr>
        <p:blipFill>
          <a:blip r:embed="rId3"/>
          <a:stretch>
            <a:fillRect/>
          </a:stretch>
        </p:blipFill>
        <p:spPr>
          <a:xfrm>
            <a:off x="2994559" y="0"/>
            <a:ext cx="9979751" cy="6858000"/>
          </a:xfrm>
          <a:prstGeom prst="rect">
            <a:avLst/>
          </a:prstGeom>
        </p:spPr>
      </p:pic>
    </p:spTree>
    <p:extLst>
      <p:ext uri="{BB962C8B-B14F-4D97-AF65-F5344CB8AC3E}">
        <p14:creationId xmlns:p14="http://schemas.microsoft.com/office/powerpoint/2010/main" val="307120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30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08AD86-EE24-1C44-B6A2-47BC4701DCF6}"/>
              </a:ext>
            </a:extLst>
          </p:cNvPr>
          <p:cNvSpPr/>
          <p:nvPr/>
        </p:nvSpPr>
        <p:spPr>
          <a:xfrm>
            <a:off x="2971800" y="0"/>
            <a:ext cx="9220200" cy="6858000"/>
          </a:xfrm>
          <a:prstGeom prst="rect">
            <a:avLst/>
          </a:prstGeom>
          <a:gradFill flip="none" rotWithShape="1">
            <a:gsLst>
              <a:gs pos="0">
                <a:srgbClr val="1E527F"/>
              </a:gs>
              <a:gs pos="100000">
                <a:srgbClr val="1C325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Regular"/>
            </a:endParaRPr>
          </a:p>
        </p:txBody>
      </p:sp>
      <p:sp>
        <p:nvSpPr>
          <p:cNvPr id="2" name="Title 1"/>
          <p:cNvSpPr>
            <a:spLocks noGrp="1"/>
          </p:cNvSpPr>
          <p:nvPr>
            <p:ph type="title"/>
          </p:nvPr>
        </p:nvSpPr>
        <p:spPr>
          <a:xfrm>
            <a:off x="157317" y="2245770"/>
            <a:ext cx="2733368" cy="2170257"/>
          </a:xfrm>
        </p:spPr>
        <p:txBody>
          <a:bodyPr/>
          <a:lstStyle/>
          <a:p>
            <a:pPr algn="ctr">
              <a:lnSpc>
                <a:spcPct val="100000"/>
              </a:lnSpc>
            </a:pPr>
            <a:r>
              <a:rPr lang="en-US" sz="4400" spc="-150" dirty="0">
                <a:solidFill>
                  <a:schemeClr val="tx2">
                    <a:lumMod val="75000"/>
                    <a:lumOff val="25000"/>
                  </a:schemeClr>
                </a:solidFill>
              </a:rPr>
              <a:t>Biblical teaching on</a:t>
            </a:r>
            <a:br>
              <a:rPr lang="en-US" sz="4400" spc="-150" dirty="0">
                <a:solidFill>
                  <a:schemeClr val="tx2">
                    <a:lumMod val="75000"/>
                    <a:lumOff val="25000"/>
                  </a:schemeClr>
                </a:solidFill>
              </a:rPr>
            </a:br>
            <a:r>
              <a:rPr lang="en-US" sz="4400" spc="-150" dirty="0">
                <a:solidFill>
                  <a:schemeClr val="tx2">
                    <a:lumMod val="75000"/>
                    <a:lumOff val="25000"/>
                  </a:schemeClr>
                </a:solidFill>
              </a:rPr>
              <a:t>investing</a:t>
            </a:r>
          </a:p>
        </p:txBody>
      </p:sp>
      <p:sp>
        <p:nvSpPr>
          <p:cNvPr id="15" name="Title 3">
            <a:extLst>
              <a:ext uri="{FF2B5EF4-FFF2-40B4-BE49-F238E27FC236}">
                <a16:creationId xmlns:a16="http://schemas.microsoft.com/office/drawing/2014/main" id="{6E41DF49-35C8-E84D-9EA3-00516F882155}"/>
              </a:ext>
            </a:extLst>
          </p:cNvPr>
          <p:cNvSpPr txBox="1">
            <a:spLocks/>
          </p:cNvSpPr>
          <p:nvPr/>
        </p:nvSpPr>
        <p:spPr>
          <a:xfrm>
            <a:off x="4174958" y="2331984"/>
            <a:ext cx="7864169" cy="2194031"/>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marL="457200" lvl="0" indent="-457200" fontAlgn="base">
              <a:lnSpc>
                <a:spcPct val="100000"/>
              </a:lnSpc>
              <a:spcAft>
                <a:spcPct val="0"/>
              </a:spcAft>
              <a:buFont typeface="Arial" panose="020B0604020202020204" pitchFamily="34" charset="0"/>
              <a:buChar char="•"/>
              <a:defRPr/>
            </a:pPr>
            <a:endParaRPr lang="en-US" sz="2800" b="0" dirty="0">
              <a:solidFill>
                <a:schemeClr val="bg2"/>
              </a:solidFill>
              <a:latin typeface="Source Sans Pro SemiBold" panose="020B0503030403020204" pitchFamily="34" charset="0"/>
              <a:ea typeface="Source Sans Pro SemiBold" panose="020B0503030403020204" pitchFamily="34" charset="0"/>
              <a:cs typeface="Arial" pitchFamily="34" charset="0"/>
            </a:endParaRPr>
          </a:p>
        </p:txBody>
      </p:sp>
      <p:pic>
        <p:nvPicPr>
          <p:cNvPr id="8" name="Picture 7">
            <a:extLst>
              <a:ext uri="{FF2B5EF4-FFF2-40B4-BE49-F238E27FC236}">
                <a16:creationId xmlns:a16="http://schemas.microsoft.com/office/drawing/2014/main" id="{4D65D8AC-4946-354A-BC4B-EE3556749450}"/>
              </a:ext>
            </a:extLst>
          </p:cNvPr>
          <p:cNvPicPr>
            <a:picLocks noChangeAspect="1"/>
          </p:cNvPicPr>
          <p:nvPr/>
        </p:nvPicPr>
        <p:blipFill>
          <a:blip r:embed="rId3"/>
          <a:stretch>
            <a:fillRect/>
          </a:stretch>
        </p:blipFill>
        <p:spPr>
          <a:xfrm>
            <a:off x="4262257" y="0"/>
            <a:ext cx="6794734" cy="6858000"/>
          </a:xfrm>
          <a:prstGeom prst="rect">
            <a:avLst/>
          </a:prstGeom>
        </p:spPr>
      </p:pic>
    </p:spTree>
    <p:extLst>
      <p:ext uri="{BB962C8B-B14F-4D97-AF65-F5344CB8AC3E}">
        <p14:creationId xmlns:p14="http://schemas.microsoft.com/office/powerpoint/2010/main" val="364815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30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3A1C359-94D5-9441-B8AA-BF695F93648B}"/>
              </a:ext>
            </a:extLst>
          </p:cNvPr>
          <p:cNvSpPr>
            <a:spLocks noGrp="1"/>
          </p:cNvSpPr>
          <p:nvPr>
            <p:ph type="title"/>
          </p:nvPr>
        </p:nvSpPr>
        <p:spPr>
          <a:xfrm>
            <a:off x="96179" y="2190819"/>
            <a:ext cx="2781954" cy="2170257"/>
          </a:xfrm>
        </p:spPr>
        <p:txBody>
          <a:bodyPr/>
          <a:lstStyle/>
          <a:p>
            <a:pPr algn="ctr">
              <a:lnSpc>
                <a:spcPct val="100000"/>
              </a:lnSpc>
            </a:pPr>
            <a:r>
              <a:rPr lang="en-US" sz="4400" spc="-150" dirty="0">
                <a:solidFill>
                  <a:schemeClr val="tx1">
                    <a:lumMod val="75000"/>
                    <a:lumOff val="25000"/>
                  </a:schemeClr>
                </a:solidFill>
              </a:rPr>
              <a:t>Rise of the Screened</a:t>
            </a:r>
            <a:br>
              <a:rPr lang="en-US" sz="4400" spc="-150" dirty="0">
                <a:solidFill>
                  <a:schemeClr val="tx1">
                    <a:lumMod val="75000"/>
                    <a:lumOff val="25000"/>
                  </a:schemeClr>
                </a:solidFill>
              </a:rPr>
            </a:br>
            <a:r>
              <a:rPr lang="en-US" sz="4400" spc="-150" dirty="0">
                <a:solidFill>
                  <a:schemeClr val="tx1">
                    <a:lumMod val="75000"/>
                    <a:lumOff val="25000"/>
                  </a:schemeClr>
                </a:solidFill>
              </a:rPr>
              <a:t>Investments</a:t>
            </a:r>
          </a:p>
        </p:txBody>
      </p:sp>
      <p:sp>
        <p:nvSpPr>
          <p:cNvPr id="6" name="Content Placeholder 5"/>
          <p:cNvSpPr>
            <a:spLocks noGrp="1"/>
          </p:cNvSpPr>
          <p:nvPr>
            <p:ph idx="4294967295"/>
          </p:nvPr>
        </p:nvSpPr>
        <p:spPr/>
        <p:txBody>
          <a:bodyPr>
            <a:normAutofit fontScale="25000" lnSpcReduction="20000"/>
          </a:bodyPr>
          <a:lstStyle/>
          <a:p>
            <a:pPr marL="514338" indent="-514338">
              <a:buAutoNum type="arabicParenR"/>
            </a:pPr>
            <a:endParaRPr lang="en-US" sz="3500" dirty="0">
              <a:latin typeface="Source Sans Pro Regular"/>
              <a:ea typeface="Open Sans" panose="020B0606030504020204" pitchFamily="34" charset="0"/>
              <a:cs typeface="Open Sans" panose="020B0606030504020204" pitchFamily="34" charset="0"/>
            </a:endParaRPr>
          </a:p>
          <a:p>
            <a:pPr marL="514338" indent="-514338">
              <a:buAutoNum type="arabicParenR"/>
            </a:pPr>
            <a:endParaRPr lang="en-US" sz="3500" dirty="0">
              <a:latin typeface="Source Sans Pro Regular"/>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25995F0F-B06B-B14E-BBF6-26D934698564}"/>
              </a:ext>
            </a:extLst>
          </p:cNvPr>
          <p:cNvSpPr txBox="1"/>
          <p:nvPr/>
        </p:nvSpPr>
        <p:spPr>
          <a:xfrm>
            <a:off x="3557114" y="6099232"/>
            <a:ext cx="5101772" cy="400110"/>
          </a:xfrm>
          <a:prstGeom prst="rect">
            <a:avLst/>
          </a:prstGeom>
          <a:noFill/>
        </p:spPr>
        <p:txBody>
          <a:bodyPr wrap="square" rtlCol="0">
            <a:spAutoFit/>
          </a:bodyPr>
          <a:lstStyle/>
          <a:p>
            <a:r>
              <a:rPr lang="en-US" sz="1000" dirty="0">
                <a:latin typeface="Source Sans Pro Regular"/>
              </a:rPr>
              <a:t>Source: U.S. SIF Foundation (2018)</a:t>
            </a:r>
          </a:p>
          <a:p>
            <a:r>
              <a:rPr lang="en-US" sz="1000" dirty="0">
                <a:latin typeface="Source Sans Pro Regular"/>
              </a:rPr>
              <a:t>(ESG) : Environment, Social, Governance.</a:t>
            </a:r>
          </a:p>
        </p:txBody>
      </p:sp>
      <p:sp>
        <p:nvSpPr>
          <p:cNvPr id="2" name="TextBox 1">
            <a:extLst>
              <a:ext uri="{FF2B5EF4-FFF2-40B4-BE49-F238E27FC236}">
                <a16:creationId xmlns:a16="http://schemas.microsoft.com/office/drawing/2014/main" id="{FDC5F00E-7991-466F-8A01-6DEDD0B6F102}"/>
              </a:ext>
            </a:extLst>
          </p:cNvPr>
          <p:cNvSpPr txBox="1"/>
          <p:nvPr/>
        </p:nvSpPr>
        <p:spPr>
          <a:xfrm>
            <a:off x="5695676" y="593497"/>
            <a:ext cx="4189638" cy="461665"/>
          </a:xfrm>
          <a:prstGeom prst="rect">
            <a:avLst/>
          </a:prstGeom>
          <a:noFill/>
        </p:spPr>
        <p:txBody>
          <a:bodyPr wrap="square" rtlCol="0">
            <a:spAutoFit/>
          </a:bodyPr>
          <a:lstStyle/>
          <a:p>
            <a:r>
              <a:rPr lang="en-US" sz="2400" b="1" dirty="0">
                <a:latin typeface="Source Sans Pro" panose="020B0503030403020204" pitchFamily="34" charset="0"/>
                <a:ea typeface="Source Sans Pro" panose="020B0503030403020204" pitchFamily="34" charset="0"/>
              </a:rPr>
              <a:t>Secular &amp; Faith based market</a:t>
            </a:r>
          </a:p>
        </p:txBody>
      </p:sp>
      <p:pic>
        <p:nvPicPr>
          <p:cNvPr id="3" name="Picture 2">
            <a:extLst>
              <a:ext uri="{FF2B5EF4-FFF2-40B4-BE49-F238E27FC236}">
                <a16:creationId xmlns:a16="http://schemas.microsoft.com/office/drawing/2014/main" id="{976D0AA0-7927-4C19-8F4E-1274B522619C}"/>
              </a:ext>
            </a:extLst>
          </p:cNvPr>
          <p:cNvPicPr>
            <a:picLocks noChangeAspect="1"/>
          </p:cNvPicPr>
          <p:nvPr/>
        </p:nvPicPr>
        <p:blipFill>
          <a:blip r:embed="rId3"/>
          <a:stretch>
            <a:fillRect/>
          </a:stretch>
        </p:blipFill>
        <p:spPr>
          <a:xfrm>
            <a:off x="3440585" y="1087242"/>
            <a:ext cx="8413433" cy="4725353"/>
          </a:xfrm>
          <a:prstGeom prst="rect">
            <a:avLst/>
          </a:prstGeom>
        </p:spPr>
      </p:pic>
      <p:sp>
        <p:nvSpPr>
          <p:cNvPr id="4" name="Rounded Rectangular Callout 3">
            <a:extLst>
              <a:ext uri="{FF2B5EF4-FFF2-40B4-BE49-F238E27FC236}">
                <a16:creationId xmlns:a16="http://schemas.microsoft.com/office/drawing/2014/main" id="{9BC057AC-988E-7D4B-991D-F6DBEF4C27CC}"/>
              </a:ext>
            </a:extLst>
          </p:cNvPr>
          <p:cNvSpPr/>
          <p:nvPr/>
        </p:nvSpPr>
        <p:spPr>
          <a:xfrm>
            <a:off x="7790495" y="2334469"/>
            <a:ext cx="2697480" cy="1277417"/>
          </a:xfrm>
          <a:prstGeom prst="wedgeRoundRectCallout">
            <a:avLst>
              <a:gd name="adj1" fmla="val 92387"/>
              <a:gd name="adj2" fmla="val -16240"/>
              <a:gd name="adj3" fmla="val 16667"/>
            </a:avLst>
          </a:prstGeom>
          <a:solidFill>
            <a:schemeClr val="bg2"/>
          </a:solidFill>
          <a:ln/>
          <a:effectLst>
            <a:outerShdw blurRad="254000" dist="76200" dir="5400000" sx="98000" sy="98000" algn="ctr" rotWithShape="0">
              <a:srgbClr val="1E527F">
                <a:alpha val="46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latin typeface="Source Sans Pro Regular"/>
            </a:endParaRPr>
          </a:p>
        </p:txBody>
      </p:sp>
      <p:sp>
        <p:nvSpPr>
          <p:cNvPr id="11" name="TextBox 10">
            <a:extLst>
              <a:ext uri="{FF2B5EF4-FFF2-40B4-BE49-F238E27FC236}">
                <a16:creationId xmlns:a16="http://schemas.microsoft.com/office/drawing/2014/main" id="{EC84C947-24B0-4379-98C9-78F29810A412}"/>
              </a:ext>
            </a:extLst>
          </p:cNvPr>
          <p:cNvSpPr txBox="1"/>
          <p:nvPr/>
        </p:nvSpPr>
        <p:spPr>
          <a:xfrm>
            <a:off x="7918415" y="2685406"/>
            <a:ext cx="2441640" cy="523220"/>
          </a:xfrm>
          <a:prstGeom prst="rect">
            <a:avLst/>
          </a:prstGeom>
          <a:noFill/>
        </p:spPr>
        <p:txBody>
          <a:bodyPr wrap="square" rtlCol="0">
            <a:spAutoFit/>
          </a:bodyPr>
          <a:lstStyle/>
          <a:p>
            <a:r>
              <a:rPr lang="en-US" sz="2800" b="1" dirty="0">
                <a:solidFill>
                  <a:schemeClr val="accent1"/>
                </a:solidFill>
                <a:latin typeface="Source Sans Pro" panose="020B0503030403020204" pitchFamily="34" charset="0"/>
                <a:ea typeface="Source Sans Pro" panose="020B0503030403020204" pitchFamily="34" charset="0"/>
              </a:rPr>
              <a:t>$11.6 Trillion!</a:t>
            </a:r>
          </a:p>
        </p:txBody>
      </p:sp>
    </p:spTree>
    <p:extLst>
      <p:ext uri="{BB962C8B-B14F-4D97-AF65-F5344CB8AC3E}">
        <p14:creationId xmlns:p14="http://schemas.microsoft.com/office/powerpoint/2010/main" val="232431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ark Zegulberg Orange Team">
      <a:dk1>
        <a:srgbClr val="2B2B2B"/>
      </a:dk1>
      <a:lt1>
        <a:srgbClr val="F6F8F8"/>
      </a:lt1>
      <a:dk2>
        <a:srgbClr val="2B2B2B"/>
      </a:dk2>
      <a:lt2>
        <a:srgbClr val="FFFFFF"/>
      </a:lt2>
      <a:accent1>
        <a:srgbClr val="FF6800"/>
      </a:accent1>
      <a:accent2>
        <a:srgbClr val="FF7200"/>
      </a:accent2>
      <a:accent3>
        <a:srgbClr val="FF7D00"/>
      </a:accent3>
      <a:accent4>
        <a:srgbClr val="FF8700"/>
      </a:accent4>
      <a:accent5>
        <a:srgbClr val="FF9100"/>
      </a:accent5>
      <a:accent6>
        <a:srgbClr val="FF9A00"/>
      </a:accent6>
      <a:hlink>
        <a:srgbClr val="5B9BD5"/>
      </a:hlink>
      <a:folHlink>
        <a:srgbClr val="70AD4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39480</TotalTime>
  <Words>1727</Words>
  <Application>Microsoft Office PowerPoint</Application>
  <PresentationFormat>Widescreen</PresentationFormat>
  <Paragraphs>266</Paragraphs>
  <Slides>32</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Arial</vt:lpstr>
      <vt:lpstr>ASAP CONDENSED</vt:lpstr>
      <vt:lpstr>Asap Condensed Regular</vt:lpstr>
      <vt:lpstr>Calibri</vt:lpstr>
      <vt:lpstr>Open Sans</vt:lpstr>
      <vt:lpstr>Segoe UI</vt:lpstr>
      <vt:lpstr>Source Sans Pro</vt:lpstr>
      <vt:lpstr>Source Sans Pro Light</vt:lpstr>
      <vt:lpstr>Source Sans Pro Regular</vt:lpstr>
      <vt:lpstr>Source Sans Pro SemiBold</vt:lpstr>
      <vt:lpstr>Wingdings</vt:lpstr>
      <vt:lpstr>Office Theme</vt:lpstr>
      <vt:lpstr>PowerPoint Presentation</vt:lpstr>
      <vt:lpstr>Disclosures</vt:lpstr>
      <vt:lpstr> Today’s Speaker</vt:lpstr>
      <vt:lpstr>PowerPoint Presentation</vt:lpstr>
      <vt:lpstr>PowerPoint Presentation</vt:lpstr>
      <vt:lpstr>What are  you really invested in?</vt:lpstr>
      <vt:lpstr>What are  you really invested in?</vt:lpstr>
      <vt:lpstr>Biblical teaching on investing</vt:lpstr>
      <vt:lpstr>Rise of the Screened Investments</vt:lpstr>
      <vt:lpstr>What the media says about BRI</vt:lpstr>
      <vt:lpstr>Different investment approaches</vt:lpstr>
      <vt:lpstr>PowerPoint Presentation</vt:lpstr>
      <vt:lpstr>Inspire was born to fill the gap</vt:lpstr>
      <vt:lpstr>The  Inspire Way  Positive BRI</vt:lpstr>
      <vt:lpstr> Screening Flowchart</vt:lpstr>
      <vt:lpstr>Inspire checks all the boxes</vt:lpstr>
      <vt:lpstr>Inspire Investing</vt:lpstr>
      <vt:lpstr>Leadership Team</vt:lpstr>
      <vt:lpstr>Inspire  Makes Headlines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Impact</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Eric Smyth</cp:lastModifiedBy>
  <cp:revision>424</cp:revision>
  <cp:lastPrinted>2018-07-25T17:36:11Z</cp:lastPrinted>
  <dcterms:created xsi:type="dcterms:W3CDTF">2016-03-16T06:48:42Z</dcterms:created>
  <dcterms:modified xsi:type="dcterms:W3CDTF">2019-09-05T16:05:18Z</dcterms:modified>
  <cp:category/>
</cp:coreProperties>
</file>